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92024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9" d="100"/>
          <a:sy n="49" d="100"/>
        </p:scale>
        <p:origin x="-112" y="-984"/>
      </p:cViewPr>
      <p:guideLst>
        <p:guide orient="horz" pos="6048"/>
        <p:guide pos="1209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44174760"/>
        <c:axId val="2124037880"/>
      </c:barChart>
      <c:catAx>
        <c:axId val="2144174760"/>
        <c:scaling>
          <c:orientation val="minMax"/>
        </c:scaling>
        <c:delete val="0"/>
        <c:axPos val="b"/>
        <c:majorTickMark val="out"/>
        <c:minorTickMark val="none"/>
        <c:tickLblPos val="nextTo"/>
        <c:crossAx val="2124037880"/>
        <c:crosses val="autoZero"/>
        <c:auto val="1"/>
        <c:lblAlgn val="ctr"/>
        <c:lblOffset val="100"/>
        <c:noMultiLvlLbl val="0"/>
      </c:catAx>
      <c:valAx>
        <c:axId val="2124037880"/>
        <c:scaling>
          <c:orientation val="minMax"/>
        </c:scaling>
        <c:delete val="0"/>
        <c:axPos val="l"/>
        <c:majorGridlines/>
        <c:numFmt formatCode="General" sourceLinked="1"/>
        <c:majorTickMark val="out"/>
        <c:minorTickMark val="none"/>
        <c:tickLblPos val="nextTo"/>
        <c:crossAx val="21441747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2DACCA4F-D6D6-2444-924E-26A3311405E8}" type="presOf" srcId="{E773A900-D277-4874-8863-58D99F849787}" destId="{C59ADD0E-A8FA-4B11-8052-1BE8787E46B3}"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2B834055-9B0D-D74A-95D7-5A53DA683BF4}" type="presOf" srcId="{7D9EF975-511F-49CB-83D7-034D0DD0B681}" destId="{50BBF47A-20CF-4D27-8D0C-1F02C06EF581}" srcOrd="0" destOrd="0" presId="urn:microsoft.com/office/officeart/2005/8/layout/vList6"/>
    <dgm:cxn modelId="{1C176D3C-DD5D-A149-B25D-ECCB5176786B}" type="presOf" srcId="{AA9017A1-4CBD-49C4-95F7-5E4F8D04A85D}" destId="{36D9BB4A-5F9F-4D22-9CCC-CEE6D4829A6B}"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D873E2BE-6758-9E4A-B8CF-A52B25F28398}" type="presOf" srcId="{C65051E0-8E96-46EA-9B6A-01528A951CA4}" destId="{D48B4A4C-14E3-40A7-A46E-2DF1C54F3FF1}" srcOrd="0" destOrd="0"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80C82717-3E66-CD41-AD2A-44976887BF1E}" type="presOf" srcId="{83F226F8-E36E-449D-B533-1A7D87C28C69}" destId="{602E017F-2DC7-4B15-923E-7AF0B58A84A2}"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AE7FA9DB-FACE-2248-A68A-6022E5B4B9DA}" type="presOf" srcId="{AA079224-7D82-40C5-BC8A-4E8D37B30281}" destId="{04FFBF64-3F44-42D7-9A4A-A6E955968CAE}"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F5388768-2BCB-4E45-80EE-D9A68D5AF5F5}" type="presOf" srcId="{04861ED6-6233-4AF6-BC4E-D414C454583B}" destId="{428854DD-4558-4CE7-8DFC-1384B21CF925}" srcOrd="0" destOrd="0" presId="urn:microsoft.com/office/officeart/2005/8/layout/vList6"/>
    <dgm:cxn modelId="{844B3BDC-1F40-7841-B1F5-A3EFAD8D1F7E}" type="presOf" srcId="{C3CBFBAF-2301-4925-BBFD-BC17FB0F28EA}" destId="{C59ADD0E-A8FA-4B11-8052-1BE8787E46B3}" srcOrd="0" destOrd="1"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73839C0D-1C00-8F4A-A1FB-E127A4BA4B26}" type="presOf" srcId="{7FF37380-929C-4E3E-B78D-6A542EBBD8D7}" destId="{428854DD-4558-4CE7-8DFC-1384B21CF925}" srcOrd="0" destOrd="1" presId="urn:microsoft.com/office/officeart/2005/8/layout/vList6"/>
    <dgm:cxn modelId="{5603DBCC-B981-3348-95B9-56DFC928555F}" type="presOf" srcId="{EA639F30-F9F6-4E0D-AA11-8DC5FB1FC52A}" destId="{04FFBF64-3F44-42D7-9A4A-A6E955968CAE}" srcOrd="0" destOrd="0" presId="urn:microsoft.com/office/officeart/2005/8/layout/vList6"/>
    <dgm:cxn modelId="{55BD0F7A-B843-5B4A-984C-9D85C3EA8ADF}" type="presOf" srcId="{17BD9A47-672F-4BFD-BEC9-3B2DDF33161C}" destId="{C59ADD0E-A8FA-4B11-8052-1BE8787E46B3}" srcOrd="0" destOrd="2" presId="urn:microsoft.com/office/officeart/2005/8/layout/vList6"/>
    <dgm:cxn modelId="{346E6782-8E65-B543-BD98-FDA89FD2CAB2}" type="presParOf" srcId="{602E017F-2DC7-4B15-923E-7AF0B58A84A2}" destId="{D39E233D-3563-491A-BBE8-A56CBCE9356C}" srcOrd="0" destOrd="0" presId="urn:microsoft.com/office/officeart/2005/8/layout/vList6"/>
    <dgm:cxn modelId="{71C164A9-1C11-574A-BEE8-0947408824C2}" type="presParOf" srcId="{D39E233D-3563-491A-BBE8-A56CBCE9356C}" destId="{50BBF47A-20CF-4D27-8D0C-1F02C06EF581}" srcOrd="0" destOrd="0" presId="urn:microsoft.com/office/officeart/2005/8/layout/vList6"/>
    <dgm:cxn modelId="{55252F0D-BE88-BD46-87C9-1A66CEE6F83F}" type="presParOf" srcId="{D39E233D-3563-491A-BBE8-A56CBCE9356C}" destId="{C59ADD0E-A8FA-4B11-8052-1BE8787E46B3}" srcOrd="1" destOrd="0" presId="urn:microsoft.com/office/officeart/2005/8/layout/vList6"/>
    <dgm:cxn modelId="{918F4C94-A3B2-9A43-8CD2-39860D3B1DDB}" type="presParOf" srcId="{602E017F-2DC7-4B15-923E-7AF0B58A84A2}" destId="{5AF299DB-2132-487A-9E10-D98FE8E1763C}" srcOrd="1" destOrd="0" presId="urn:microsoft.com/office/officeart/2005/8/layout/vList6"/>
    <dgm:cxn modelId="{7A730282-70A6-9E43-A0EE-2792BE105943}" type="presParOf" srcId="{602E017F-2DC7-4B15-923E-7AF0B58A84A2}" destId="{01BE5A3D-3038-4D40-84E6-2ACCDA109179}" srcOrd="2" destOrd="0" presId="urn:microsoft.com/office/officeart/2005/8/layout/vList6"/>
    <dgm:cxn modelId="{5D7F6816-50A5-E24D-B517-341D87F8161E}" type="presParOf" srcId="{01BE5A3D-3038-4D40-84E6-2ACCDA109179}" destId="{D48B4A4C-14E3-40A7-A46E-2DF1C54F3FF1}" srcOrd="0" destOrd="0" presId="urn:microsoft.com/office/officeart/2005/8/layout/vList6"/>
    <dgm:cxn modelId="{ECA3057D-265C-9446-BE51-0C25897D51C3}" type="presParOf" srcId="{01BE5A3D-3038-4D40-84E6-2ACCDA109179}" destId="{428854DD-4558-4CE7-8DFC-1384B21CF925}" srcOrd="1" destOrd="0" presId="urn:microsoft.com/office/officeart/2005/8/layout/vList6"/>
    <dgm:cxn modelId="{CA0C4DB0-F5C9-1047-A041-C0642B1D96FE}" type="presParOf" srcId="{602E017F-2DC7-4B15-923E-7AF0B58A84A2}" destId="{C86DE1E9-9623-40B2-BA1D-26A8DE404280}" srcOrd="3" destOrd="0" presId="urn:microsoft.com/office/officeart/2005/8/layout/vList6"/>
    <dgm:cxn modelId="{31562810-E2D3-6646-A582-BBCB9086F3BF}" type="presParOf" srcId="{602E017F-2DC7-4B15-923E-7AF0B58A84A2}" destId="{3088FC37-4AEC-4CDA-9BF2-DA9A170DE8AB}" srcOrd="4" destOrd="0" presId="urn:microsoft.com/office/officeart/2005/8/layout/vList6"/>
    <dgm:cxn modelId="{ABADCC93-9F17-4645-BE79-F258B4D975A9}" type="presParOf" srcId="{3088FC37-4AEC-4CDA-9BF2-DA9A170DE8AB}" destId="{36D9BB4A-5F9F-4D22-9CCC-CEE6D4829A6B}" srcOrd="0" destOrd="0" presId="urn:microsoft.com/office/officeart/2005/8/layout/vList6"/>
    <dgm:cxn modelId="{B09A8D8E-CB6B-0C48-A9F6-8D8DAC1037FA}"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1181062"/>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47633"/>
        <a:ext cx="4131871" cy="885796"/>
      </dsp:txXfrm>
    </dsp:sp>
    <dsp:sp modelId="{50BBF47A-20CF-4D27-8D0C-1F02C06EF581}">
      <dsp:nvSpPr>
        <dsp:cNvPr id="0" name=""/>
        <dsp:cNvSpPr/>
      </dsp:nvSpPr>
      <dsp:spPr>
        <a:xfrm>
          <a:off x="0" y="0"/>
          <a:ext cx="3049846" cy="11810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7655" y="57655"/>
        <a:ext cx="2934536" cy="1065752"/>
      </dsp:txXfrm>
    </dsp:sp>
    <dsp:sp modelId="{428854DD-4558-4CE7-8DFC-1384B21CF925}">
      <dsp:nvSpPr>
        <dsp:cNvPr id="0" name=""/>
        <dsp:cNvSpPr/>
      </dsp:nvSpPr>
      <dsp:spPr>
        <a:xfrm>
          <a:off x="3049846" y="1299168"/>
          <a:ext cx="4574769" cy="1181062"/>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446801"/>
        <a:ext cx="4131871" cy="885796"/>
      </dsp:txXfrm>
    </dsp:sp>
    <dsp:sp modelId="{D48B4A4C-14E3-40A7-A46E-2DF1C54F3FF1}">
      <dsp:nvSpPr>
        <dsp:cNvPr id="0" name=""/>
        <dsp:cNvSpPr/>
      </dsp:nvSpPr>
      <dsp:spPr>
        <a:xfrm>
          <a:off x="0" y="1299168"/>
          <a:ext cx="3049846" cy="1181062"/>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7655" y="1356823"/>
        <a:ext cx="2934536" cy="1065752"/>
      </dsp:txXfrm>
    </dsp:sp>
    <dsp:sp modelId="{04FFBF64-3F44-42D7-9A4A-A6E955968CAE}">
      <dsp:nvSpPr>
        <dsp:cNvPr id="0" name=""/>
        <dsp:cNvSpPr/>
      </dsp:nvSpPr>
      <dsp:spPr>
        <a:xfrm>
          <a:off x="3049846" y="2598337"/>
          <a:ext cx="4574769" cy="1181062"/>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745970"/>
        <a:ext cx="4131871" cy="885796"/>
      </dsp:txXfrm>
    </dsp:sp>
    <dsp:sp modelId="{36D9BB4A-5F9F-4D22-9CCC-CEE6D4829A6B}">
      <dsp:nvSpPr>
        <dsp:cNvPr id="0" name=""/>
        <dsp:cNvSpPr/>
      </dsp:nvSpPr>
      <dsp:spPr>
        <a:xfrm>
          <a:off x="0" y="2598337"/>
          <a:ext cx="3049846" cy="1181062"/>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7655" y="2655992"/>
        <a:ext cx="2934536" cy="106575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965191"/>
            <a:ext cx="3264408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0881360"/>
            <a:ext cx="26883360" cy="490728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8" y="3689351"/>
            <a:ext cx="48386050"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5" y="3689351"/>
            <a:ext cx="144531395"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2339321"/>
            <a:ext cx="32644080" cy="381381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8138799"/>
            <a:ext cx="32644080" cy="4200524"/>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3" y="21504911"/>
            <a:ext cx="96458720"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5" y="21504911"/>
            <a:ext cx="96458725"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768986"/>
            <a:ext cx="3456432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3" y="4298317"/>
            <a:ext cx="16968790"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920243" y="6089651"/>
            <a:ext cx="16968790"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4298317"/>
            <a:ext cx="16975455"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9509107" y="6089651"/>
            <a:ext cx="16975455"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764540"/>
            <a:ext cx="12634915" cy="325374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5015210" y="764543"/>
            <a:ext cx="21469350" cy="16388716"/>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5" y="4018283"/>
            <a:ext cx="12634915" cy="13134976"/>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3441681"/>
            <a:ext cx="23042880" cy="1586866"/>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7527610" y="1715770"/>
            <a:ext cx="23042880" cy="1152144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7527610" y="15028547"/>
            <a:ext cx="23042880" cy="2253614"/>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768986"/>
            <a:ext cx="34564320" cy="32004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4480563"/>
            <a:ext cx="34564320" cy="12672696"/>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7797781"/>
            <a:ext cx="8961120" cy="102235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7797781"/>
            <a:ext cx="12161520" cy="102235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7797781"/>
            <a:ext cx="8961120" cy="102235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26987" y="529186"/>
            <a:ext cx="37518410" cy="309888"/>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426987" y="18290822"/>
            <a:ext cx="37518410" cy="351331"/>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475762" y="3818749"/>
            <a:ext cx="37460684" cy="123580"/>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8778" tIns="29389" rIns="58778" bIns="29389" rtlCol="0" anchor="ctr"/>
          <a:lstStyle/>
          <a:p>
            <a:pPr algn="ctr"/>
            <a:endParaRPr lang="en-US">
              <a:noFill/>
            </a:endParaRPr>
          </a:p>
        </p:txBody>
      </p:sp>
      <p:sp>
        <p:nvSpPr>
          <p:cNvPr id="14" name="TextBox 13"/>
          <p:cNvSpPr txBox="1"/>
          <p:nvPr/>
        </p:nvSpPr>
        <p:spPr>
          <a:xfrm>
            <a:off x="4655419" y="852791"/>
            <a:ext cx="29093961" cy="2791841"/>
          </a:xfrm>
          <a:prstGeom prst="rect">
            <a:avLst/>
          </a:prstGeom>
          <a:noFill/>
        </p:spPr>
        <p:txBody>
          <a:bodyPr wrap="square" lIns="52249" tIns="26124" rIns="52249" bIns="26124" rtlCol="0">
            <a:spAutoFit/>
          </a:bodyPr>
          <a:lstStyle/>
          <a:p>
            <a:pPr algn="ctr">
              <a:defRPr/>
            </a:pPr>
            <a:r>
              <a:rPr lang="en-US" sz="9600" b="1" dirty="0" smtClean="0"/>
              <a:t>42” </a:t>
            </a:r>
            <a:r>
              <a:rPr lang="en-US" sz="9600" b="1" dirty="0" smtClean="0"/>
              <a:t>x 84” </a:t>
            </a:r>
            <a:r>
              <a:rPr lang="en-US" sz="9600" b="1" dirty="0"/>
              <a:t>Poster Template with Tips</a:t>
            </a:r>
          </a:p>
          <a:p>
            <a:pPr algn="ctr">
              <a:spcBef>
                <a:spcPts val="1199"/>
              </a:spcBef>
              <a:defRPr/>
            </a:pPr>
            <a:r>
              <a:rPr lang="en-US" sz="7200" dirty="0">
                <a:cs typeface="Calibri"/>
              </a:rPr>
              <a:t>CSUF Faculty Development Center</a:t>
            </a:r>
          </a:p>
        </p:txBody>
      </p:sp>
      <p:sp>
        <p:nvSpPr>
          <p:cNvPr id="15" name="TextBox 14"/>
          <p:cNvSpPr txBox="1"/>
          <p:nvPr/>
        </p:nvSpPr>
        <p:spPr>
          <a:xfrm>
            <a:off x="881230" y="4271837"/>
            <a:ext cx="8553119" cy="13964257"/>
          </a:xfrm>
          <a:prstGeom prst="rect">
            <a:avLst/>
          </a:prstGeom>
          <a:noFill/>
        </p:spPr>
        <p:txBody>
          <a:bodyPr wrap="square" lIns="52249" tIns="26124" rIns="52249" bIns="26124" rtlCol="0">
            <a:spAutoFit/>
          </a:bodyPr>
          <a:lstStyle/>
          <a:p>
            <a:pPr algn="ctr"/>
            <a:r>
              <a:rPr lang="en-US" sz="3600" b="1" dirty="0">
                <a:ea typeface="Times New Roman" pitchFamily="39" charset="0"/>
                <a:cs typeface="Calibri"/>
              </a:rPr>
              <a:t>Using This Template</a:t>
            </a:r>
          </a:p>
          <a:p>
            <a:pPr algn="ctr"/>
            <a:endParaRPr lang="en-US" sz="2400" b="1" i="1" dirty="0">
              <a:ea typeface="Times New Roman" pitchFamily="39" charset="0"/>
              <a:cs typeface="Calibri"/>
            </a:endParaRPr>
          </a:p>
          <a:p>
            <a:pPr algn="just"/>
            <a:r>
              <a:rPr lang="en-US" sz="24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400" dirty="0">
              <a:cs typeface="Calibri"/>
            </a:endParaRPr>
          </a:p>
          <a:p>
            <a:pPr algn="just"/>
            <a:r>
              <a:rPr lang="en-US" sz="2400" dirty="0">
                <a:cs typeface="Calibri"/>
              </a:rPr>
              <a:t>To save you time, we have used a recommended layout and recommended font sizes for headings and body. </a:t>
            </a:r>
          </a:p>
          <a:p>
            <a:pPr algn="just"/>
            <a:endParaRPr lang="en-US" sz="2400" dirty="0">
              <a:cs typeface="Calibri"/>
            </a:endParaRPr>
          </a:p>
          <a:p>
            <a:pPr algn="just"/>
            <a:r>
              <a:rPr lang="en-US" sz="24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400" dirty="0" smtClean="0">
              <a:cs typeface="Calibri"/>
            </a:endParaRPr>
          </a:p>
          <a:p>
            <a:pPr algn="just"/>
            <a:endParaRPr lang="en-US" sz="2400" dirty="0">
              <a:cs typeface="Calibri"/>
            </a:endParaRPr>
          </a:p>
          <a:p>
            <a:pPr algn="ctr"/>
            <a:r>
              <a:rPr lang="en-US" sz="3600" b="1" dirty="0">
                <a:ea typeface="Times New Roman" pitchFamily="39" charset="0"/>
                <a:cs typeface="Calibri"/>
              </a:rPr>
              <a:t>Print at 200%</a:t>
            </a:r>
          </a:p>
          <a:p>
            <a:pPr algn="ctr"/>
            <a:endParaRPr lang="en-US" sz="2400" b="1" i="1" dirty="0">
              <a:ea typeface="Times New Roman" pitchFamily="39" charset="0"/>
              <a:cs typeface="Calibri"/>
            </a:endParaRPr>
          </a:p>
          <a:p>
            <a:r>
              <a:rPr lang="en-US" sz="2400" dirty="0">
                <a:ea typeface="Times New Roman" pitchFamily="39" charset="0"/>
                <a:cs typeface="Calibri"/>
              </a:rPr>
              <a:t>Power Point limits the size to 56 inches. In order to get a larger width this poster is sized </a:t>
            </a:r>
            <a:r>
              <a:rPr lang="en-US" sz="2400" dirty="0" smtClean="0">
                <a:ea typeface="Times New Roman" pitchFamily="39" charset="0"/>
                <a:cs typeface="Calibri"/>
              </a:rPr>
              <a:t>21 </a:t>
            </a:r>
            <a:r>
              <a:rPr lang="en-US" sz="2400" dirty="0">
                <a:ea typeface="Times New Roman" pitchFamily="39" charset="0"/>
                <a:cs typeface="Calibri"/>
              </a:rPr>
              <a:t>x 42 inches.  It will then be printed at 200% to achieve a </a:t>
            </a:r>
            <a:r>
              <a:rPr lang="en-US" sz="2400" dirty="0" smtClean="0">
                <a:ea typeface="Times New Roman" pitchFamily="39" charset="0"/>
                <a:cs typeface="Calibri"/>
              </a:rPr>
              <a:t>42x84 </a:t>
            </a:r>
            <a:r>
              <a:rPr lang="en-US" sz="2400" dirty="0">
                <a:ea typeface="Times New Roman" pitchFamily="39" charset="0"/>
                <a:cs typeface="Calibri"/>
              </a:rPr>
              <a:t>inch poster</a:t>
            </a:r>
            <a:r>
              <a:rPr lang="en-US" sz="2400" dirty="0" smtClean="0">
                <a:ea typeface="Times New Roman" pitchFamily="39" charset="0"/>
                <a:cs typeface="Calibri"/>
              </a:rPr>
              <a:t>.</a:t>
            </a:r>
            <a:endParaRPr lang="en-US" sz="2400" dirty="0">
              <a:cs typeface="Calibri"/>
            </a:endParaRPr>
          </a:p>
          <a:p>
            <a:pPr lvl="0" algn="ctr"/>
            <a:endParaRPr lang="en-US" sz="2400" b="1" dirty="0" smtClean="0">
              <a:solidFill>
                <a:prstClr val="black"/>
              </a:solidFill>
              <a:ea typeface="Times New Roman" pitchFamily="39" charset="0"/>
              <a:cs typeface="Calibri"/>
            </a:endParaRPr>
          </a:p>
          <a:p>
            <a:pPr lvl="0" algn="ctr"/>
            <a:r>
              <a:rPr lang="en-US" sz="3600" b="1" dirty="0" smtClean="0">
                <a:solidFill>
                  <a:prstClr val="black"/>
                </a:solidFill>
                <a:ea typeface="Times New Roman" pitchFamily="39" charset="0"/>
                <a:cs typeface="Calibri"/>
              </a:rPr>
              <a:t>Reader</a:t>
            </a:r>
            <a:r>
              <a:rPr lang="en-US" sz="3600" b="1" dirty="0">
                <a:solidFill>
                  <a:prstClr val="black"/>
                </a:solidFill>
                <a:ea typeface="Times New Roman" pitchFamily="39" charset="0"/>
                <a:cs typeface="Calibri"/>
              </a:rPr>
              <a:t>-Friendly Layout Tips</a:t>
            </a:r>
          </a:p>
          <a:p>
            <a:pPr algn="just"/>
            <a:endParaRPr lang="en-US" sz="2400" dirty="0">
              <a:ea typeface="Times New Roman" pitchFamily="39" charset="0"/>
              <a:cs typeface="Calibri"/>
            </a:endParaRPr>
          </a:p>
          <a:p>
            <a:pPr algn="just"/>
            <a:r>
              <a:rPr lang="en-US" sz="2400" dirty="0"/>
              <a:t>Create your poster with your reader in mind! Follow these tips:</a:t>
            </a:r>
          </a:p>
          <a:p>
            <a:pPr algn="just"/>
            <a:endParaRPr lang="en-US" sz="2400" dirty="0"/>
          </a:p>
          <a:p>
            <a:pPr marL="274638" indent="-274638" algn="just">
              <a:spcAft>
                <a:spcPts val="3000"/>
              </a:spcAft>
              <a:buFont typeface="Arial" panose="020B0604020202020204" pitchFamily="34" charset="0"/>
              <a:buChar char="•"/>
            </a:pPr>
            <a:r>
              <a:rPr lang="en-US" sz="2400" dirty="0"/>
              <a:t>Everything should big enough to read from 3 to 6 feet away.</a:t>
            </a:r>
          </a:p>
          <a:p>
            <a:pPr marL="274638" indent="-274638" algn="just">
              <a:spcAft>
                <a:spcPts val="3000"/>
              </a:spcAft>
              <a:buFont typeface="Arial" panose="020B0604020202020204" pitchFamily="34" charset="0"/>
              <a:buChar char="•"/>
            </a:pPr>
            <a:r>
              <a:rPr lang="en-US" sz="2400" dirty="0"/>
              <a:t>Your audience should be able to read the text in 5-10 minutes. </a:t>
            </a:r>
          </a:p>
          <a:p>
            <a:pPr marL="274638" indent="-274638" algn="just">
              <a:spcAft>
                <a:spcPts val="3000"/>
              </a:spcAft>
              <a:buFont typeface="Arial" panose="020B0604020202020204" pitchFamily="34" charset="0"/>
              <a:buChar char="•"/>
            </a:pPr>
            <a:r>
              <a:rPr lang="en-US" sz="2400" dirty="0"/>
              <a:t>Summarize your research to reduce the amount of text.  </a:t>
            </a:r>
          </a:p>
          <a:p>
            <a:pPr marL="274638" indent="-274638" algn="just">
              <a:spcAft>
                <a:spcPts val="3000"/>
              </a:spcAft>
              <a:buFont typeface="Arial" panose="020B0604020202020204" pitchFamily="34" charset="0"/>
              <a:buChar char="•"/>
            </a:pPr>
            <a:r>
              <a:rPr lang="en-US" sz="24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400" dirty="0"/>
              <a:t>Keep your layout simple and uncluttered. </a:t>
            </a:r>
            <a:endParaRPr lang="en-US" sz="2400" dirty="0">
              <a:cs typeface="Calibri"/>
            </a:endParaRPr>
          </a:p>
        </p:txBody>
      </p:sp>
      <p:sp>
        <p:nvSpPr>
          <p:cNvPr id="17" name="TextBox 16"/>
          <p:cNvSpPr txBox="1"/>
          <p:nvPr/>
        </p:nvSpPr>
        <p:spPr>
          <a:xfrm>
            <a:off x="20049673" y="4271836"/>
            <a:ext cx="8771749" cy="9840051"/>
          </a:xfrm>
          <a:prstGeom prst="rect">
            <a:avLst/>
          </a:prstGeom>
          <a:noFill/>
        </p:spPr>
        <p:txBody>
          <a:bodyPr wrap="square" lIns="52249" tIns="26124" rIns="52249" bIns="26124" rtlCol="0">
            <a:spAutoFit/>
          </a:bodyPr>
          <a:lstStyle/>
          <a:p>
            <a:pPr lvl="0" algn="ctr"/>
            <a:r>
              <a:rPr lang="en-US" sz="3600" b="1" dirty="0" smtClean="0">
                <a:solidFill>
                  <a:prstClr val="black"/>
                </a:solidFill>
                <a:latin typeface="Calibri" panose="020F0502020204030204" pitchFamily="34" charset="0"/>
                <a:ea typeface="Times New Roman" pitchFamily="39" charset="0"/>
                <a:cs typeface="Calibri"/>
              </a:rPr>
              <a:t>Graphics</a:t>
            </a:r>
            <a:endParaRPr lang="en-US" sz="3600" b="1" dirty="0">
              <a:solidFill>
                <a:prstClr val="black"/>
              </a:solidFill>
              <a:latin typeface="Calibri" panose="020F0502020204030204" pitchFamily="34" charset="0"/>
              <a:ea typeface="Times New Roman" pitchFamily="39" charset="0"/>
              <a:cs typeface="Calibri"/>
            </a:endParaRP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Click </a:t>
            </a:r>
            <a:r>
              <a:rPr lang="en-US" sz="2400" b="1" dirty="0">
                <a:solidFill>
                  <a:prstClr val="black"/>
                </a:solidFill>
                <a:latin typeface="Calibri" panose="020F0502020204030204" pitchFamily="34" charset="0"/>
                <a:ea typeface="Times New Roman" pitchFamily="39" charset="0"/>
                <a:cs typeface="Calibri"/>
              </a:rPr>
              <a:t>Insert</a:t>
            </a:r>
            <a:r>
              <a:rPr lang="en-US" sz="2400" dirty="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400" i="1" dirty="0" smtClean="0">
                <a:solidFill>
                  <a:prstClr val="black"/>
                </a:solidFill>
                <a:latin typeface="Calibri" panose="020F0502020204030204" pitchFamily="34" charset="0"/>
                <a:ea typeface="Times New Roman" pitchFamily="39" charset="0"/>
                <a:cs typeface="Calibri"/>
              </a:rPr>
              <a:t>Faculty  </a:t>
            </a:r>
            <a:r>
              <a:rPr lang="en-US" sz="2400" i="1" dirty="0">
                <a:solidFill>
                  <a:prstClr val="black"/>
                </a:solidFill>
                <a:latin typeface="Calibri" panose="020F0502020204030204" pitchFamily="34" charset="0"/>
                <a:ea typeface="Times New Roman" pitchFamily="39" charset="0"/>
                <a:cs typeface="Calibri"/>
              </a:rPr>
              <a:t>Posters Requested by College for AY 2015-16</a:t>
            </a: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8" name="TextBox 17"/>
          <p:cNvSpPr txBox="1"/>
          <p:nvPr/>
        </p:nvSpPr>
        <p:spPr>
          <a:xfrm>
            <a:off x="29521220" y="4271837"/>
            <a:ext cx="8086585" cy="11963708"/>
          </a:xfrm>
          <a:prstGeom prst="rect">
            <a:avLst/>
          </a:prstGeom>
          <a:noFill/>
        </p:spPr>
        <p:txBody>
          <a:bodyPr wrap="square" lIns="52249" tIns="26124" rIns="52249" bIns="26124" rtlCol="0">
            <a:spAutoFit/>
          </a:bodyPr>
          <a:lstStyle/>
          <a:p>
            <a:pPr algn="ctr"/>
            <a:r>
              <a:rPr lang="en-US" sz="3600" b="1" dirty="0" smtClean="0">
                <a:latin typeface="Calibri" panose="020F0502020204030204" pitchFamily="34" charset="0"/>
                <a:ea typeface="Times New Roman" pitchFamily="39" charset="0"/>
                <a:cs typeface="Calibri"/>
              </a:rPr>
              <a:t>Logos</a:t>
            </a:r>
            <a:endParaRPr lang="en-US" sz="3600" b="1" dirty="0">
              <a:latin typeface="Calibri" panose="020F0502020204030204" pitchFamily="34" charset="0"/>
              <a:ea typeface="Times New Roman" pitchFamily="39" charset="0"/>
              <a:cs typeface="Calibri"/>
            </a:endParaRPr>
          </a:p>
          <a:p>
            <a:pPr algn="ctr"/>
            <a:endParaRPr lang="en-US" sz="2400" b="1" i="1" dirty="0">
              <a:latin typeface="Calibri" panose="020F0502020204030204" pitchFamily="34" charset="0"/>
              <a:ea typeface="Times New Roman" pitchFamily="39" charset="0"/>
              <a:cs typeface="Calibri"/>
            </a:endParaRPr>
          </a:p>
          <a:p>
            <a:r>
              <a:rPr lang="en-US" sz="24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400" dirty="0">
              <a:latin typeface="Calibri" panose="020F0502020204030204" pitchFamily="34" charset="0"/>
              <a:ea typeface="Times New Roman" pitchFamily="39" charset="0"/>
              <a:cs typeface="Calibri"/>
            </a:endParaRPr>
          </a:p>
          <a:p>
            <a:pPr algn="ctr"/>
            <a:r>
              <a:rPr lang="en-US" sz="3600" b="1" dirty="0">
                <a:solidFill>
                  <a:prstClr val="black"/>
                </a:solidFill>
                <a:latin typeface="Calibri" panose="020F0502020204030204" pitchFamily="34" charset="0"/>
                <a:ea typeface="Times New Roman" pitchFamily="39" charset="0"/>
                <a:cs typeface="Calibri"/>
              </a:rPr>
              <a:t>Free </a:t>
            </a:r>
            <a:r>
              <a:rPr lang="en-US" sz="36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smtClean="0">
              <a:solidFill>
                <a:prstClr val="black"/>
              </a:solidFill>
              <a:latin typeface="Calibri" panose="020F0502020204030204" pitchFamily="34" charset="0"/>
              <a:ea typeface="Times New Roman" pitchFamily="39" charset="0"/>
              <a:cs typeface="Calibri"/>
            </a:endParaRPr>
          </a:p>
          <a:p>
            <a:r>
              <a:rPr lang="en-US" sz="2400" dirty="0" smtClean="0">
                <a:solidFill>
                  <a:prstClr val="black"/>
                </a:solidFill>
                <a:latin typeface="Calibri" panose="020F0502020204030204" pitchFamily="34" charset="0"/>
                <a:ea typeface="Times New Roman" pitchFamily="39" charset="0"/>
                <a:cs typeface="Calibri"/>
              </a:rPr>
              <a:t>Images </a:t>
            </a:r>
            <a:r>
              <a:rPr lang="en-US" sz="2400" dirty="0">
                <a:solidFill>
                  <a:prstClr val="black"/>
                </a:solidFill>
                <a:latin typeface="Calibri" panose="020F0502020204030204" pitchFamily="34" charset="0"/>
                <a:ea typeface="Times New Roman" pitchFamily="39" charset="0"/>
                <a:cs typeface="Calibri"/>
              </a:rPr>
              <a:t>capture readers’ attention</a:t>
            </a:r>
            <a:r>
              <a:rPr lang="en-US" sz="2400" dirty="0" smtClean="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rPr>
              <a:t>Here are  </a:t>
            </a:r>
            <a:r>
              <a:rPr lang="en-US" sz="2400" dirty="0" smtClean="0">
                <a:solidFill>
                  <a:prstClr val="black"/>
                </a:solidFill>
                <a:latin typeface="Calibri" panose="020F0502020204030204" pitchFamily="34" charset="0"/>
                <a:ea typeface="Times New Roman" pitchFamily="39" charset="0"/>
                <a:cs typeface="Calibri"/>
              </a:rPr>
              <a:t>some sources </a:t>
            </a:r>
            <a:r>
              <a:rPr lang="en-US" sz="2400" dirty="0">
                <a:solidFill>
                  <a:prstClr val="black"/>
                </a:solidFill>
                <a:latin typeface="Calibri" panose="020F0502020204030204" pitchFamily="34" charset="0"/>
                <a:ea typeface="Times New Roman" pitchFamily="39" charset="0"/>
                <a:cs typeface="Calibri"/>
              </a:rPr>
              <a:t>for free ones</a:t>
            </a:r>
            <a:r>
              <a:rPr lang="en-US" sz="2400" dirty="0" smtClean="0">
                <a:solidFill>
                  <a:prstClr val="black"/>
                </a:solidFill>
                <a:latin typeface="Calibri" panose="020F0502020204030204" pitchFamily="34" charset="0"/>
                <a:ea typeface="Times New Roman" pitchFamily="39" charset="0"/>
                <a:cs typeface="Calibri"/>
              </a:rPr>
              <a:t>:</a:t>
            </a:r>
          </a:p>
          <a:p>
            <a:endParaRPr lang="en-US" sz="2400" dirty="0">
              <a:solidFill>
                <a:prstClr val="black"/>
              </a:solidFill>
              <a:latin typeface="Calibri" panose="020F0502020204030204" pitchFamily="34" charset="0"/>
              <a:ea typeface="Times New Roman" pitchFamily="39" charset="0"/>
              <a:cs typeface="Calibri"/>
            </a:endParaRPr>
          </a:p>
          <a:p>
            <a:pPr lvl="1">
              <a:spcAft>
                <a:spcPts val="1200"/>
              </a:spcAft>
            </a:pPr>
            <a:r>
              <a:rPr lang="en-US" sz="2400" u="sng" dirty="0">
                <a:hlinkClick r:id="rId2"/>
              </a:rPr>
              <a:t>https://unsplash.com</a:t>
            </a:r>
            <a:endParaRPr lang="en-US" sz="2400" dirty="0"/>
          </a:p>
          <a:p>
            <a:pPr lvl="1">
              <a:spcAft>
                <a:spcPts val="1200"/>
              </a:spcAft>
            </a:pPr>
            <a:r>
              <a:rPr lang="en-US" sz="2400" u="sng" dirty="0">
                <a:hlinkClick r:id="rId3"/>
              </a:rPr>
              <a:t>https://www.pexels.com</a:t>
            </a:r>
            <a:endParaRPr lang="en-US" sz="2400" dirty="0"/>
          </a:p>
          <a:p>
            <a:pPr lvl="1">
              <a:spcAft>
                <a:spcPts val="1200"/>
              </a:spcAft>
            </a:pPr>
            <a:r>
              <a:rPr lang="en-US" sz="2400" u="sng" dirty="0">
                <a:hlinkClick r:id="rId4"/>
              </a:rPr>
              <a:t>https://stocksnap.io</a:t>
            </a:r>
            <a:endParaRPr lang="en-US" sz="2400" dirty="0"/>
          </a:p>
          <a:p>
            <a:pPr lvl="1">
              <a:spcAft>
                <a:spcPts val="1200"/>
              </a:spcAft>
            </a:pPr>
            <a:r>
              <a:rPr lang="en-US" sz="2400" u="sng" dirty="0">
                <a:hlinkClick r:id="rId5"/>
              </a:rPr>
              <a:t>http://</a:t>
            </a:r>
            <a:r>
              <a:rPr lang="en-US" sz="2400" u="sng" dirty="0" smtClean="0">
                <a:hlinkClick r:id="rId5"/>
              </a:rPr>
              <a:t>picography.co</a:t>
            </a:r>
            <a:endParaRPr lang="en-US" sz="2400" dirty="0"/>
          </a:p>
        </p:txBody>
      </p:sp>
      <p:graphicFrame>
        <p:nvGraphicFramePr>
          <p:cNvPr id="19" name="Diagram 18"/>
          <p:cNvGraphicFramePr/>
          <p:nvPr>
            <p:extLst>
              <p:ext uri="{D42A27DB-BD31-4B8C-83A1-F6EECF244321}">
                <p14:modId xmlns:p14="http://schemas.microsoft.com/office/powerpoint/2010/main" val="2122457914"/>
              </p:ext>
            </p:extLst>
          </p:nvPr>
        </p:nvGraphicFramePr>
        <p:xfrm>
          <a:off x="20517289" y="14047849"/>
          <a:ext cx="7624616" cy="3779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0" name="Content Placeholder 3"/>
          <p:cNvGraphicFramePr>
            <a:graphicFrameLocks/>
          </p:cNvGraphicFramePr>
          <p:nvPr>
            <p:extLst>
              <p:ext uri="{D42A27DB-BD31-4B8C-83A1-F6EECF244321}">
                <p14:modId xmlns:p14="http://schemas.microsoft.com/office/powerpoint/2010/main" val="2339826004"/>
              </p:ext>
            </p:extLst>
          </p:nvPr>
        </p:nvGraphicFramePr>
        <p:xfrm>
          <a:off x="20089462" y="6811382"/>
          <a:ext cx="8480271" cy="5137065"/>
        </p:xfrm>
        <a:graphic>
          <a:graphicData uri="http://schemas.openxmlformats.org/drawingml/2006/chart">
            <c:chart xmlns:c="http://schemas.openxmlformats.org/drawingml/2006/chart" xmlns:r="http://schemas.openxmlformats.org/officeDocument/2006/relationships" r:id="rId11"/>
          </a:graphicData>
        </a:graphic>
      </p:graphicFrame>
      <p:pic>
        <p:nvPicPr>
          <p:cNvPr id="22" name="Picture 2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598975" y="7058071"/>
            <a:ext cx="7985347" cy="5616096"/>
          </a:xfrm>
          <a:prstGeom prst="rect">
            <a:avLst/>
          </a:prstGeom>
        </p:spPr>
      </p:pic>
      <p:sp>
        <p:nvSpPr>
          <p:cNvPr id="24" name="TextBox 23"/>
          <p:cNvSpPr txBox="1"/>
          <p:nvPr/>
        </p:nvSpPr>
        <p:spPr>
          <a:xfrm>
            <a:off x="10315517" y="4271836"/>
            <a:ext cx="8967815" cy="13348704"/>
          </a:xfrm>
          <a:prstGeom prst="rect">
            <a:avLst/>
          </a:prstGeom>
          <a:noFill/>
        </p:spPr>
        <p:txBody>
          <a:bodyPr wrap="square" lIns="52249" tIns="26124" rIns="52249" bIns="26124" rtlCol="0">
            <a:spAutoFit/>
          </a:bodyPr>
          <a:lstStyle/>
          <a:p>
            <a:pPr lvl="0" algn="ctr"/>
            <a:r>
              <a:rPr lang="en-US" sz="3600" b="1" dirty="0" smtClean="0">
                <a:solidFill>
                  <a:prstClr val="black"/>
                </a:solidFill>
                <a:ea typeface="Times New Roman" pitchFamily="39" charset="0"/>
                <a:cs typeface="Calibri"/>
              </a:rPr>
              <a:t>Changing </a:t>
            </a:r>
            <a:r>
              <a:rPr lang="en-US" sz="3600" b="1" dirty="0">
                <a:solidFill>
                  <a:prstClr val="black"/>
                </a:solidFill>
                <a:ea typeface="Times New Roman" pitchFamily="39" charset="0"/>
                <a:cs typeface="Calibri"/>
              </a:rPr>
              <a:t>the Layout</a:t>
            </a:r>
          </a:p>
          <a:p>
            <a:pPr lvl="0" algn="just"/>
            <a:endParaRPr lang="en-US" sz="2400" b="1" dirty="0">
              <a:solidFill>
                <a:prstClr val="black"/>
              </a:solidFill>
              <a:ea typeface="Times New Roman" pitchFamily="39" charset="0"/>
              <a:cs typeface="Calibri"/>
            </a:endParaRPr>
          </a:p>
          <a:p>
            <a:pPr algn="just"/>
            <a:r>
              <a:rPr lang="en-US" sz="2400" dirty="0">
                <a:cs typeface="Calibri"/>
              </a:rPr>
              <a:t>When changing the poster’s layout, do </a:t>
            </a:r>
            <a:r>
              <a:rPr lang="en-US" sz="2400" b="1" dirty="0">
                <a:cs typeface="Calibri"/>
              </a:rPr>
              <a:t>not</a:t>
            </a:r>
            <a:r>
              <a:rPr lang="en-US" sz="2400" dirty="0">
                <a:cs typeface="Calibri"/>
              </a:rPr>
              <a:t> click “Layout” like you do for a PowerPoint presentation. Instead, to add a new area for textual content, click </a:t>
            </a:r>
            <a:r>
              <a:rPr lang="en-US" sz="2400" b="1" dirty="0">
                <a:cs typeface="Calibri"/>
              </a:rPr>
              <a:t>Insert</a:t>
            </a:r>
            <a:r>
              <a:rPr lang="en-US" sz="2400" dirty="0">
                <a:cs typeface="Calibri"/>
              </a:rPr>
              <a:t> and then </a:t>
            </a:r>
            <a:r>
              <a:rPr lang="en-US" sz="2400" b="1" dirty="0">
                <a:cs typeface="Calibri"/>
              </a:rPr>
              <a:t>Text Box</a:t>
            </a:r>
            <a:r>
              <a:rPr lang="en-US" sz="24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400" dirty="0">
              <a:cs typeface="Calibri"/>
            </a:endParaRPr>
          </a:p>
          <a:p>
            <a:pPr algn="just"/>
            <a:r>
              <a:rPr lang="en-US" sz="2400" dirty="0">
                <a:cs typeface="Calibri"/>
              </a:rPr>
              <a:t>Click </a:t>
            </a:r>
            <a:r>
              <a:rPr lang="en-US" sz="2400" b="1" dirty="0">
                <a:cs typeface="Calibri"/>
              </a:rPr>
              <a:t>View</a:t>
            </a:r>
            <a:r>
              <a:rPr lang="en-US" sz="2400" dirty="0">
                <a:cs typeface="Calibri"/>
              </a:rPr>
              <a:t> and check </a:t>
            </a:r>
            <a:r>
              <a:rPr lang="en-US" sz="2400" b="1" dirty="0">
                <a:cs typeface="Calibri"/>
              </a:rPr>
              <a:t>Gridlines</a:t>
            </a:r>
            <a:r>
              <a:rPr lang="en-US" sz="2400" dirty="0">
                <a:cs typeface="Calibri"/>
              </a:rPr>
              <a:t> to see if text boxes are aligned in height</a:t>
            </a:r>
            <a:r>
              <a:rPr lang="en-US" sz="2400" dirty="0" smtClean="0">
                <a:cs typeface="Calibri"/>
              </a:rPr>
              <a:t>.</a:t>
            </a:r>
          </a:p>
          <a:p>
            <a:pPr algn="just"/>
            <a:endParaRPr lang="en-US" sz="2400" dirty="0">
              <a:cs typeface="Calibri"/>
            </a:endParaRPr>
          </a:p>
          <a:p>
            <a:pPr algn="ctr"/>
            <a:r>
              <a:rPr lang="en-US" sz="3600" b="1" dirty="0">
                <a:solidFill>
                  <a:prstClr val="black"/>
                </a:solidFill>
                <a:latin typeface="Calibri" panose="020F0502020204030204" pitchFamily="34" charset="0"/>
                <a:ea typeface="Times New Roman" pitchFamily="39" charset="0"/>
                <a:cs typeface="Calibri"/>
              </a:rPr>
              <a:t>Title Tips</a:t>
            </a:r>
          </a:p>
          <a:p>
            <a:pPr lvl="0" algn="just"/>
            <a:endParaRPr lang="en-US" sz="2400" b="1" i="1" dirty="0">
              <a:solidFill>
                <a:prstClr val="black"/>
              </a:solidFill>
              <a:latin typeface="Calibri" panose="020F0502020204030204" pitchFamily="34" charset="0"/>
              <a:ea typeface="Times New Roman" pitchFamily="39" charset="0"/>
              <a:cs typeface="Calibri"/>
            </a:endParaRPr>
          </a:p>
          <a:p>
            <a:pPr lvl="0" algn="just"/>
            <a:r>
              <a:rPr lang="en-US" sz="2400" dirty="0">
                <a:solidFill>
                  <a:prstClr val="black"/>
                </a:solidFill>
                <a:latin typeface="Calibri" panose="020F0502020204030204" pitchFamily="34" charset="0"/>
              </a:rPr>
              <a:t>Use </a:t>
            </a:r>
            <a:r>
              <a:rPr lang="en-US" sz="2400" b="1" dirty="0">
                <a:solidFill>
                  <a:prstClr val="black"/>
                </a:solidFill>
                <a:latin typeface="Calibri" panose="020F0502020204030204" pitchFamily="34" charset="0"/>
              </a:rPr>
              <a:t>100-point font</a:t>
            </a:r>
            <a:r>
              <a:rPr lang="en-US" sz="2400" dirty="0">
                <a:solidFill>
                  <a:prstClr val="black"/>
                </a:solidFill>
                <a:latin typeface="Calibri" panose="020F0502020204030204" pitchFamily="34" charset="0"/>
              </a:rPr>
              <a:t> or larger for the  poster title and author(s).  </a:t>
            </a:r>
          </a:p>
          <a:p>
            <a:pPr lvl="0" algn="just"/>
            <a:endParaRPr lang="en-US" sz="2400" dirty="0">
              <a:solidFill>
                <a:prstClr val="black"/>
              </a:solidFill>
              <a:latin typeface="Calibri" panose="020F0502020204030204" pitchFamily="34" charset="0"/>
            </a:endParaRPr>
          </a:p>
          <a:p>
            <a:pPr lvl="0" algn="just"/>
            <a:r>
              <a:rPr lang="en-US" sz="24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400" b="1" dirty="0">
              <a:latin typeface="Calibri" panose="020F0502020204030204" pitchFamily="34" charset="0"/>
              <a:ea typeface="Times New Roman" pitchFamily="39" charset="0"/>
              <a:cs typeface="Calibri"/>
            </a:endParaRPr>
          </a:p>
          <a:p>
            <a:pPr algn="ctr"/>
            <a:r>
              <a:rPr lang="en-US" sz="3600" b="1" dirty="0">
                <a:latin typeface="Calibri" panose="020F0502020204030204" pitchFamily="34" charset="0"/>
                <a:ea typeface="Times New Roman" pitchFamily="39" charset="0"/>
                <a:cs typeface="Calibri"/>
              </a:rPr>
              <a:t>Heading Tips</a:t>
            </a:r>
          </a:p>
          <a:p>
            <a:pPr algn="just"/>
            <a:endParaRPr lang="en-US" sz="2400" b="1" i="1" dirty="0">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36-point font </a:t>
            </a:r>
            <a:r>
              <a:rPr lang="en-US" sz="2400" dirty="0">
                <a:latin typeface="Calibri" panose="020F0502020204030204" pitchFamily="34" charset="0"/>
              </a:rPr>
              <a:t>or larger for headings</a:t>
            </a:r>
            <a:r>
              <a:rPr lang="en-US" sz="2400" dirty="0" smtClean="0">
                <a:latin typeface="Calibri" panose="020F0502020204030204" pitchFamily="34" charset="0"/>
              </a:rPr>
              <a:t>.</a:t>
            </a:r>
            <a:endParaRPr lang="en-US" sz="2400" dirty="0">
              <a:latin typeface="Calibri" panose="020F0502020204030204" pitchFamily="34" charset="0"/>
            </a:endParaRPr>
          </a:p>
          <a:p>
            <a:pPr algn="just"/>
            <a:r>
              <a:rPr lang="en-US" sz="2400" dirty="0">
                <a:latin typeface="Calibri" panose="020F0502020204030204" pitchFamily="34" charset="0"/>
              </a:rPr>
              <a:t>Mix upper- and lower-case letters;  all caps are harder to read. </a:t>
            </a:r>
          </a:p>
          <a:p>
            <a:pPr algn="just"/>
            <a:endParaRPr lang="en-US" sz="2400" dirty="0">
              <a:latin typeface="Calibri" panose="020F0502020204030204" pitchFamily="34" charset="0"/>
            </a:endParaRPr>
          </a:p>
          <a:p>
            <a:pPr lvl="0" algn="ctr"/>
            <a:r>
              <a:rPr lang="en-US" sz="3600" b="1" dirty="0">
                <a:solidFill>
                  <a:prstClr val="black"/>
                </a:solidFill>
                <a:latin typeface="Calibri" panose="020F0502020204030204" pitchFamily="34" charset="0"/>
                <a:ea typeface="Times New Roman" pitchFamily="39" charset="0"/>
                <a:cs typeface="Calibri"/>
              </a:rPr>
              <a:t>Body Text Tips</a:t>
            </a:r>
          </a:p>
          <a:p>
            <a:pPr lvl="0" algn="just"/>
            <a:endParaRPr lang="en-US" sz="2400" b="1" dirty="0">
              <a:solidFill>
                <a:prstClr val="black"/>
              </a:solidFill>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28-point font</a:t>
            </a:r>
            <a:r>
              <a:rPr lang="en-US" sz="2400" dirty="0">
                <a:latin typeface="Calibri" panose="020F0502020204030204" pitchFamily="34" charset="0"/>
              </a:rPr>
              <a:t> or larger.</a:t>
            </a:r>
          </a:p>
          <a:p>
            <a:pPr algn="just"/>
            <a:endParaRPr lang="en-US" sz="2400" dirty="0">
              <a:latin typeface="Calibri" panose="020F0502020204030204" pitchFamily="34" charset="0"/>
            </a:endParaRPr>
          </a:p>
          <a:p>
            <a:pPr algn="just"/>
            <a:r>
              <a:rPr lang="en-US" sz="2400" dirty="0">
                <a:latin typeface="Calibri" panose="020F0502020204030204" pitchFamily="34" charset="0"/>
              </a:rPr>
              <a:t>Use a simple font: Calibri, Arial, Cambria, Times New Roman, etc..</a:t>
            </a:r>
          </a:p>
          <a:p>
            <a:pPr algn="just"/>
            <a:endParaRPr lang="en-US" sz="2400" dirty="0">
              <a:latin typeface="Calibri" panose="020F0502020204030204" pitchFamily="34" charset="0"/>
            </a:endParaRPr>
          </a:p>
          <a:p>
            <a:pPr algn="just"/>
            <a:r>
              <a:rPr lang="en-US" sz="2400" dirty="0">
                <a:latin typeface="Calibri" panose="020F0502020204030204" pitchFamily="34" charset="0"/>
              </a:rPr>
              <a:t>Want to tweak the space between lines of text (between headings and body, or in a bulleted list)? Click </a:t>
            </a:r>
            <a:r>
              <a:rPr lang="en-US" sz="2400" b="1" dirty="0">
                <a:latin typeface="Calibri" panose="020F0502020204030204" pitchFamily="34" charset="0"/>
              </a:rPr>
              <a:t>Home</a:t>
            </a:r>
            <a:r>
              <a:rPr lang="en-US" sz="2400" dirty="0">
                <a:latin typeface="Calibri" panose="020F0502020204030204" pitchFamily="34" charset="0"/>
              </a:rPr>
              <a:t>, then </a:t>
            </a:r>
            <a:r>
              <a:rPr lang="en-US" sz="2400" b="1" dirty="0">
                <a:latin typeface="Calibri" panose="020F0502020204030204" pitchFamily="34" charset="0"/>
              </a:rPr>
              <a:t>Paragraph</a:t>
            </a:r>
            <a:r>
              <a:rPr lang="en-US" sz="2400" dirty="0">
                <a:latin typeface="Calibri" panose="020F0502020204030204" pitchFamily="34" charset="0"/>
              </a:rPr>
              <a:t>, then modify the </a:t>
            </a:r>
            <a:r>
              <a:rPr lang="en-US" sz="2400" b="1" dirty="0">
                <a:latin typeface="Calibri" panose="020F0502020204030204" pitchFamily="34" charset="0"/>
              </a:rPr>
              <a:t>Spacing</a:t>
            </a:r>
            <a:r>
              <a:rPr lang="en-US" sz="2400" dirty="0">
                <a:latin typeface="Calibri" panose="020F0502020204030204" pitchFamily="34" charset="0"/>
              </a:rPr>
              <a:t> </a:t>
            </a:r>
            <a:r>
              <a:rPr lang="en-US" sz="2400" b="1" dirty="0">
                <a:latin typeface="Calibri" panose="020F0502020204030204" pitchFamily="34" charset="0"/>
              </a:rPr>
              <a:t>Before</a:t>
            </a:r>
            <a:r>
              <a:rPr lang="en-US" sz="2400" dirty="0">
                <a:latin typeface="Calibri" panose="020F0502020204030204" pitchFamily="34" charset="0"/>
              </a:rPr>
              <a:t> or </a:t>
            </a:r>
            <a:r>
              <a:rPr lang="en-US" sz="2400" b="1" dirty="0">
                <a:latin typeface="Calibri" panose="020F0502020204030204" pitchFamily="34" charset="0"/>
              </a:rPr>
              <a:t>After</a:t>
            </a:r>
            <a:r>
              <a:rPr lang="en-US" sz="2400" dirty="0">
                <a:latin typeface="Calibri" panose="020F0502020204030204" pitchFamily="34" charset="0"/>
              </a:rPr>
              <a:t> specific lines of text</a:t>
            </a:r>
            <a:r>
              <a:rPr lang="en-US" sz="2400" dirty="0" smtClean="0">
                <a:latin typeface="Calibri" panose="020F0502020204030204" pitchFamily="34" charset="0"/>
              </a:rPr>
              <a:t>.</a:t>
            </a:r>
            <a:endParaRPr lang="en-US" sz="2400" dirty="0">
              <a:latin typeface="Calibri" panose="020F0502020204030204" pitchFamily="34" charset="0"/>
            </a:endParaRPr>
          </a:p>
        </p:txBody>
      </p:sp>
      <p:pic>
        <p:nvPicPr>
          <p:cNvPr id="25" name="Picture 2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776256" y="1244137"/>
            <a:ext cx="3599234" cy="2177044"/>
          </a:xfrm>
          <a:prstGeom prst="rect">
            <a:avLst/>
          </a:prstGeom>
        </p:spPr>
      </p:pic>
      <p:pic>
        <p:nvPicPr>
          <p:cNvPr id="26" name="Picture 25"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44389" y="2099496"/>
            <a:ext cx="5841311" cy="13422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TotalTime>
  <Words>704</Words>
  <Application>Microsoft Macintosh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36</cp:revision>
  <dcterms:created xsi:type="dcterms:W3CDTF">2012-04-09T22:51:13Z</dcterms:created>
  <dcterms:modified xsi:type="dcterms:W3CDTF">2016-08-20T01:06:12Z</dcterms:modified>
</cp:coreProperties>
</file>