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192024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49" d="100"/>
          <a:sy n="49" d="100"/>
        </p:scale>
        <p:origin x="-112" y="-984"/>
      </p:cViewPr>
      <p:guideLst>
        <p:guide orient="horz" pos="6048"/>
        <p:guide pos="1208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21577672"/>
        <c:axId val="2090010088"/>
      </c:barChart>
      <c:catAx>
        <c:axId val="2121577672"/>
        <c:scaling>
          <c:orientation val="minMax"/>
        </c:scaling>
        <c:delete val="0"/>
        <c:axPos val="b"/>
        <c:majorTickMark val="out"/>
        <c:minorTickMark val="none"/>
        <c:tickLblPos val="nextTo"/>
        <c:crossAx val="2090010088"/>
        <c:crosses val="autoZero"/>
        <c:auto val="1"/>
        <c:lblAlgn val="ctr"/>
        <c:lblOffset val="100"/>
        <c:noMultiLvlLbl val="0"/>
      </c:catAx>
      <c:valAx>
        <c:axId val="2090010088"/>
        <c:scaling>
          <c:orientation val="minMax"/>
        </c:scaling>
        <c:delete val="0"/>
        <c:axPos val="l"/>
        <c:majorGridlines/>
        <c:numFmt formatCode="General" sourceLinked="1"/>
        <c:majorTickMark val="out"/>
        <c:minorTickMark val="none"/>
        <c:tickLblPos val="nextTo"/>
        <c:crossAx val="21215776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A30E8E46-1665-7C4E-BBEE-56B968D03B9E}" type="presOf" srcId="{04861ED6-6233-4AF6-BC4E-D414C454583B}" destId="{428854DD-4558-4CE7-8DFC-1384B21CF925}"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745E860D-4F2E-BD4C-97CE-C16829A91132}" type="presOf" srcId="{EA639F30-F9F6-4E0D-AA11-8DC5FB1FC52A}" destId="{04FFBF64-3F44-42D7-9A4A-A6E955968CAE}" srcOrd="0" destOrd="0" presId="urn:microsoft.com/office/officeart/2005/8/layout/vList6"/>
    <dgm:cxn modelId="{8A74667C-B91B-F240-9724-B377FE80BBC2}" type="presOf" srcId="{E773A900-D277-4874-8863-58D99F849787}" destId="{C59ADD0E-A8FA-4B11-8052-1BE8787E46B3}" srcOrd="0" destOrd="0" presId="urn:microsoft.com/office/officeart/2005/8/layout/vList6"/>
    <dgm:cxn modelId="{66115673-0571-6C46-863E-9BCFB464CB52}" type="presOf" srcId="{AA9017A1-4CBD-49C4-95F7-5E4F8D04A85D}" destId="{36D9BB4A-5F9F-4D22-9CCC-CEE6D4829A6B}"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EFFE6F3A-3D4B-F34D-9A30-99A68E0546B1}" type="presOf" srcId="{7D9EF975-511F-49CB-83D7-034D0DD0B681}" destId="{50BBF47A-20CF-4D27-8D0C-1F02C06EF581}" srcOrd="0" destOrd="0" presId="urn:microsoft.com/office/officeart/2005/8/layout/vList6"/>
    <dgm:cxn modelId="{30BB7942-3DAF-1B4D-A89B-5AC8680EDAEC}" type="presOf" srcId="{83F226F8-E36E-449D-B533-1A7D87C28C69}" destId="{602E017F-2DC7-4B15-923E-7AF0B58A84A2}"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A2674FCA-76F0-F04E-9497-9600644026A7}" type="presOf" srcId="{17BD9A47-672F-4BFD-BEC9-3B2DDF33161C}" destId="{C59ADD0E-A8FA-4B11-8052-1BE8787E46B3}" srcOrd="0" destOrd="2" presId="urn:microsoft.com/office/officeart/2005/8/layout/vList6"/>
    <dgm:cxn modelId="{7280208C-0B24-6B45-A3B0-87D8FE55B304}" type="presOf" srcId="{C3CBFBAF-2301-4925-BBFD-BC17FB0F28EA}" destId="{C59ADD0E-A8FA-4B11-8052-1BE8787E46B3}" srcOrd="0" destOrd="1"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D24A8C08-FE5F-4DFD-9D48-33BAC5A0C99F}" srcId="{83F226F8-E36E-449D-B533-1A7D87C28C69}" destId="{AA9017A1-4CBD-49C4-95F7-5E4F8D04A85D}" srcOrd="2" destOrd="0" parTransId="{58CFFFED-3EA7-4215-96EE-AAB4F2BDEDD1}" sibTransId="{12D45722-B48B-4DA9-B18D-1955BED66BB4}"/>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A62BAA6-0761-4B0A-BD2A-5F95E4E99258}" srcId="{AA9017A1-4CBD-49C4-95F7-5E4F8D04A85D}" destId="{AA079224-7D82-40C5-BC8A-4E8D37B30281}" srcOrd="1" destOrd="0" parTransId="{6FD9DD66-F231-4BB7-9A0A-D5E675740E7A}" sibTransId="{DC02B2E1-69B6-4CD6-AFD8-3B77F1588F0F}"/>
    <dgm:cxn modelId="{218614E7-7F5F-46BC-92DD-A5A3022CE422}" srcId="{C65051E0-8E96-46EA-9B6A-01528A951CA4}" destId="{7FF37380-929C-4E3E-B78D-6A542EBBD8D7}" srcOrd="1" destOrd="0" parTransId="{1C4E97B9-8CC4-4CC9-BE30-1E7A581D0998}" sibTransId="{E3DF89C9-7128-47DD-96DB-8FD4F8436BC0}"/>
    <dgm:cxn modelId="{3C11BE5F-ED01-FD4F-A4A3-0FF5CB5C7E50}" type="presOf" srcId="{7FF37380-929C-4E3E-B78D-6A542EBBD8D7}" destId="{428854DD-4558-4CE7-8DFC-1384B21CF925}" srcOrd="0" destOrd="1"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E06407EF-53E1-0642-B5E2-0201221A2650}" type="presOf" srcId="{AA079224-7D82-40C5-BC8A-4E8D37B30281}" destId="{04FFBF64-3F44-42D7-9A4A-A6E955968CAE}" srcOrd="0" destOrd="1" presId="urn:microsoft.com/office/officeart/2005/8/layout/vList6"/>
    <dgm:cxn modelId="{A38452CF-FAD9-974A-B4E0-870DDF593370}" type="presOf" srcId="{C65051E0-8E96-46EA-9B6A-01528A951CA4}" destId="{D48B4A4C-14E3-40A7-A46E-2DF1C54F3FF1}" srcOrd="0" destOrd="0" presId="urn:microsoft.com/office/officeart/2005/8/layout/vList6"/>
    <dgm:cxn modelId="{A6732146-2570-0343-90BA-B3914177E7EA}" type="presParOf" srcId="{602E017F-2DC7-4B15-923E-7AF0B58A84A2}" destId="{D39E233D-3563-491A-BBE8-A56CBCE9356C}" srcOrd="0" destOrd="0" presId="urn:microsoft.com/office/officeart/2005/8/layout/vList6"/>
    <dgm:cxn modelId="{A1C3225C-FB73-DE4E-9451-8848EEB4C58D}" type="presParOf" srcId="{D39E233D-3563-491A-BBE8-A56CBCE9356C}" destId="{50BBF47A-20CF-4D27-8D0C-1F02C06EF581}" srcOrd="0" destOrd="0" presId="urn:microsoft.com/office/officeart/2005/8/layout/vList6"/>
    <dgm:cxn modelId="{5F10500C-C8AC-A646-AC6C-2AD8DF5A7A75}" type="presParOf" srcId="{D39E233D-3563-491A-BBE8-A56CBCE9356C}" destId="{C59ADD0E-A8FA-4B11-8052-1BE8787E46B3}" srcOrd="1" destOrd="0" presId="urn:microsoft.com/office/officeart/2005/8/layout/vList6"/>
    <dgm:cxn modelId="{0E8649E2-9781-374C-B222-3514F98B9F1E}" type="presParOf" srcId="{602E017F-2DC7-4B15-923E-7AF0B58A84A2}" destId="{5AF299DB-2132-487A-9E10-D98FE8E1763C}" srcOrd="1" destOrd="0" presId="urn:microsoft.com/office/officeart/2005/8/layout/vList6"/>
    <dgm:cxn modelId="{64CE36D9-FD43-364F-8142-EA5018A34875}" type="presParOf" srcId="{602E017F-2DC7-4B15-923E-7AF0B58A84A2}" destId="{01BE5A3D-3038-4D40-84E6-2ACCDA109179}" srcOrd="2" destOrd="0" presId="urn:microsoft.com/office/officeart/2005/8/layout/vList6"/>
    <dgm:cxn modelId="{BD86DE50-8FE9-694C-A6CC-2C5345263456}" type="presParOf" srcId="{01BE5A3D-3038-4D40-84E6-2ACCDA109179}" destId="{D48B4A4C-14E3-40A7-A46E-2DF1C54F3FF1}" srcOrd="0" destOrd="0" presId="urn:microsoft.com/office/officeart/2005/8/layout/vList6"/>
    <dgm:cxn modelId="{E7899284-4DBD-114F-AA5C-710FB9E29847}" type="presParOf" srcId="{01BE5A3D-3038-4D40-84E6-2ACCDA109179}" destId="{428854DD-4558-4CE7-8DFC-1384B21CF925}" srcOrd="1" destOrd="0" presId="urn:microsoft.com/office/officeart/2005/8/layout/vList6"/>
    <dgm:cxn modelId="{4BD26D74-DD84-AD40-9EB2-7E6328DA4394}" type="presParOf" srcId="{602E017F-2DC7-4B15-923E-7AF0B58A84A2}" destId="{C86DE1E9-9623-40B2-BA1D-26A8DE404280}" srcOrd="3" destOrd="0" presId="urn:microsoft.com/office/officeart/2005/8/layout/vList6"/>
    <dgm:cxn modelId="{471FFE8B-531E-A245-8C9D-3344926F25F8}" type="presParOf" srcId="{602E017F-2DC7-4B15-923E-7AF0B58A84A2}" destId="{3088FC37-4AEC-4CDA-9BF2-DA9A170DE8AB}" srcOrd="4" destOrd="0" presId="urn:microsoft.com/office/officeart/2005/8/layout/vList6"/>
    <dgm:cxn modelId="{BADE33EA-BA2F-DE4C-B35B-27D5CF92DE92}" type="presParOf" srcId="{3088FC37-4AEC-4CDA-9BF2-DA9A170DE8AB}" destId="{36D9BB4A-5F9F-4D22-9CCC-CEE6D4829A6B}" srcOrd="0" destOrd="0" presId="urn:microsoft.com/office/officeart/2005/8/layout/vList6"/>
    <dgm:cxn modelId="{BB163047-8ADC-0944-8C5C-A0C604FC5065}"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049846" y="0"/>
          <a:ext cx="4574769" cy="122869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3049846" y="153587"/>
        <a:ext cx="4114007" cy="921524"/>
      </dsp:txXfrm>
    </dsp:sp>
    <dsp:sp modelId="{50BBF47A-20CF-4D27-8D0C-1F02C06EF581}">
      <dsp:nvSpPr>
        <dsp:cNvPr id="0" name=""/>
        <dsp:cNvSpPr/>
      </dsp:nvSpPr>
      <dsp:spPr>
        <a:xfrm>
          <a:off x="0" y="0"/>
          <a:ext cx="3049846" cy="122869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9980" y="59980"/>
        <a:ext cx="2929886" cy="1108738"/>
      </dsp:txXfrm>
    </dsp:sp>
    <dsp:sp modelId="{428854DD-4558-4CE7-8DFC-1384B21CF925}">
      <dsp:nvSpPr>
        <dsp:cNvPr id="0" name=""/>
        <dsp:cNvSpPr/>
      </dsp:nvSpPr>
      <dsp:spPr>
        <a:xfrm>
          <a:off x="3049846" y="1351568"/>
          <a:ext cx="4574769" cy="1228698"/>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049846" y="1505155"/>
        <a:ext cx="4114007" cy="921524"/>
      </dsp:txXfrm>
    </dsp:sp>
    <dsp:sp modelId="{D48B4A4C-14E3-40A7-A46E-2DF1C54F3FF1}">
      <dsp:nvSpPr>
        <dsp:cNvPr id="0" name=""/>
        <dsp:cNvSpPr/>
      </dsp:nvSpPr>
      <dsp:spPr>
        <a:xfrm>
          <a:off x="0" y="1351568"/>
          <a:ext cx="3049846" cy="1228698"/>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9980" y="1411548"/>
        <a:ext cx="2929886" cy="1108738"/>
      </dsp:txXfrm>
    </dsp:sp>
    <dsp:sp modelId="{04FFBF64-3F44-42D7-9A4A-A6E955968CAE}">
      <dsp:nvSpPr>
        <dsp:cNvPr id="0" name=""/>
        <dsp:cNvSpPr/>
      </dsp:nvSpPr>
      <dsp:spPr>
        <a:xfrm>
          <a:off x="3049846" y="2703136"/>
          <a:ext cx="4574769" cy="1228698"/>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3049846" y="2856723"/>
        <a:ext cx="4114007" cy="921524"/>
      </dsp:txXfrm>
    </dsp:sp>
    <dsp:sp modelId="{36D9BB4A-5F9F-4D22-9CCC-CEE6D4829A6B}">
      <dsp:nvSpPr>
        <dsp:cNvPr id="0" name=""/>
        <dsp:cNvSpPr/>
      </dsp:nvSpPr>
      <dsp:spPr>
        <a:xfrm>
          <a:off x="0" y="2703136"/>
          <a:ext cx="3049846" cy="1228698"/>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9980" y="2763116"/>
        <a:ext cx="2929886" cy="110873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965191"/>
            <a:ext cx="3264408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0881360"/>
            <a:ext cx="26883360" cy="490728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926157" y="3689353"/>
            <a:ext cx="48386050"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54685" y="3689353"/>
            <a:ext cx="144531395"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2339321"/>
            <a:ext cx="32644080" cy="381381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8138801"/>
            <a:ext cx="32644080" cy="4200524"/>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54682" y="21504913"/>
            <a:ext cx="96458720"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853485" y="21504913"/>
            <a:ext cx="96458725"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768986"/>
            <a:ext cx="3456432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2" y="4298319"/>
            <a:ext cx="16968790"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920242" y="6089653"/>
            <a:ext cx="16968790"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10" y="4298319"/>
            <a:ext cx="16975455"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9509110" y="6089653"/>
            <a:ext cx="16975455"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5" y="764540"/>
            <a:ext cx="12634915" cy="325374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5015210" y="764545"/>
            <a:ext cx="21469350" cy="16388716"/>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5" y="4018285"/>
            <a:ext cx="12634915" cy="13134976"/>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3441683"/>
            <a:ext cx="23042880" cy="1586866"/>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7527610" y="1715770"/>
            <a:ext cx="23042880" cy="1152144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7527610" y="15028549"/>
            <a:ext cx="23042880" cy="2253614"/>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768986"/>
            <a:ext cx="34564320" cy="32004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4480565"/>
            <a:ext cx="34564320" cy="12672696"/>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17797781"/>
            <a:ext cx="8961120" cy="102235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3121640" y="17797781"/>
            <a:ext cx="12161520" cy="102235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17797781"/>
            <a:ext cx="8961120" cy="102235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38134" y="555103"/>
            <a:ext cx="37354775" cy="3591864"/>
          </a:xfrm>
          <a:prstGeom prst="rect">
            <a:avLst/>
          </a:prstGeom>
        </p:spPr>
        <p:style>
          <a:lnRef idx="1">
            <a:schemeClr val="accent5"/>
          </a:lnRef>
          <a:fillRef idx="2">
            <a:schemeClr val="accent5"/>
          </a:fillRef>
          <a:effectRef idx="1">
            <a:schemeClr val="accent5"/>
          </a:effectRef>
          <a:fontRef idx="minor">
            <a:schemeClr val="dk1"/>
          </a:fontRef>
        </p:style>
        <p:txBody>
          <a:bodyPr lIns="52249" tIns="26124" rIns="52249" bIns="26124" rtlCol="0" anchor="ctr"/>
          <a:lstStyle/>
          <a:p>
            <a:pPr algn="ctr"/>
            <a:endParaRPr lang="en-US">
              <a:noFill/>
            </a:endParaRPr>
          </a:p>
        </p:txBody>
      </p:sp>
      <p:sp>
        <p:nvSpPr>
          <p:cNvPr id="9" name="TextBox 8"/>
          <p:cNvSpPr txBox="1"/>
          <p:nvPr/>
        </p:nvSpPr>
        <p:spPr>
          <a:xfrm>
            <a:off x="4653569" y="1086058"/>
            <a:ext cx="29093961" cy="2791841"/>
          </a:xfrm>
          <a:prstGeom prst="rect">
            <a:avLst/>
          </a:prstGeom>
          <a:noFill/>
        </p:spPr>
        <p:txBody>
          <a:bodyPr wrap="square" lIns="52249" tIns="26124" rIns="52249" bIns="26124" rtlCol="0">
            <a:spAutoFit/>
          </a:bodyPr>
          <a:lstStyle/>
          <a:p>
            <a:pPr algn="ctr">
              <a:defRPr/>
            </a:pPr>
            <a:r>
              <a:rPr lang="en-US" sz="9600" b="1" dirty="0" smtClean="0"/>
              <a:t>42” </a:t>
            </a:r>
            <a:r>
              <a:rPr lang="en-US" sz="9600" b="1" dirty="0" smtClean="0"/>
              <a:t>x 84” </a:t>
            </a:r>
            <a:r>
              <a:rPr lang="en-US" sz="9600" b="1" dirty="0"/>
              <a:t>Poster Template with Tips</a:t>
            </a:r>
          </a:p>
          <a:p>
            <a:pPr algn="ctr">
              <a:spcBef>
                <a:spcPts val="1199"/>
              </a:spcBef>
              <a:defRPr/>
            </a:pPr>
            <a:r>
              <a:rPr lang="en-US" sz="7200" dirty="0">
                <a:cs typeface="Calibri"/>
              </a:rPr>
              <a:t>CSUF Faculty Development Center</a:t>
            </a:r>
          </a:p>
        </p:txBody>
      </p:sp>
      <p:sp>
        <p:nvSpPr>
          <p:cNvPr id="10" name="TextBox 9"/>
          <p:cNvSpPr txBox="1"/>
          <p:nvPr/>
        </p:nvSpPr>
        <p:spPr>
          <a:xfrm>
            <a:off x="620030" y="4634698"/>
            <a:ext cx="8140166" cy="13964257"/>
          </a:xfrm>
          <a:prstGeom prst="rect">
            <a:avLst/>
          </a:prstGeom>
          <a:noFill/>
        </p:spPr>
        <p:txBody>
          <a:bodyPr wrap="square" lIns="52249" tIns="26124" rIns="52249" bIns="26124" rtlCol="0">
            <a:spAutoFit/>
          </a:bodyPr>
          <a:lstStyle/>
          <a:p>
            <a:pPr algn="ctr"/>
            <a:r>
              <a:rPr lang="en-US" sz="3600" b="1" dirty="0">
                <a:ea typeface="Times New Roman" pitchFamily="39" charset="0"/>
                <a:cs typeface="Calibri"/>
              </a:rPr>
              <a:t>Using This Template</a:t>
            </a:r>
          </a:p>
          <a:p>
            <a:pPr algn="ctr"/>
            <a:endParaRPr lang="en-US" sz="2400" b="1" i="1" dirty="0">
              <a:ea typeface="Times New Roman" pitchFamily="39" charset="0"/>
              <a:cs typeface="Calibri"/>
            </a:endParaRPr>
          </a:p>
          <a:p>
            <a:pPr algn="just"/>
            <a:r>
              <a:rPr lang="en-US" sz="24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400" dirty="0">
              <a:cs typeface="Calibri"/>
            </a:endParaRPr>
          </a:p>
          <a:p>
            <a:pPr algn="just"/>
            <a:r>
              <a:rPr lang="en-US" sz="2400" dirty="0">
                <a:cs typeface="Calibri"/>
              </a:rPr>
              <a:t>To save you time, we have used a recommended layout and recommended font sizes for headings and body. </a:t>
            </a:r>
          </a:p>
          <a:p>
            <a:pPr algn="just"/>
            <a:endParaRPr lang="en-US" sz="2400" dirty="0">
              <a:cs typeface="Calibri"/>
            </a:endParaRPr>
          </a:p>
          <a:p>
            <a:pPr algn="just"/>
            <a:r>
              <a:rPr lang="en-US" sz="24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400" dirty="0" smtClean="0">
              <a:cs typeface="Calibri"/>
            </a:endParaRPr>
          </a:p>
          <a:p>
            <a:pPr algn="just"/>
            <a:endParaRPr lang="en-US" sz="2400" dirty="0">
              <a:cs typeface="Calibri"/>
            </a:endParaRPr>
          </a:p>
          <a:p>
            <a:pPr algn="ctr"/>
            <a:r>
              <a:rPr lang="en-US" sz="3600" b="1" dirty="0">
                <a:ea typeface="Times New Roman" pitchFamily="39" charset="0"/>
                <a:cs typeface="Calibri"/>
              </a:rPr>
              <a:t>Print at 200%</a:t>
            </a:r>
          </a:p>
          <a:p>
            <a:pPr algn="ctr"/>
            <a:endParaRPr lang="en-US" sz="2400" b="1" i="1" dirty="0">
              <a:ea typeface="Times New Roman" pitchFamily="39" charset="0"/>
              <a:cs typeface="Calibri"/>
            </a:endParaRPr>
          </a:p>
          <a:p>
            <a:r>
              <a:rPr lang="en-US" sz="2400" dirty="0">
                <a:ea typeface="Times New Roman" pitchFamily="39" charset="0"/>
                <a:cs typeface="Calibri"/>
              </a:rPr>
              <a:t>Power Point limits the size to 56 inches. In order to get a larger width this poster is sized </a:t>
            </a:r>
            <a:r>
              <a:rPr lang="en-US" sz="2400" dirty="0" smtClean="0">
                <a:ea typeface="Times New Roman" pitchFamily="39" charset="0"/>
                <a:cs typeface="Calibri"/>
              </a:rPr>
              <a:t>21 </a:t>
            </a:r>
            <a:r>
              <a:rPr lang="en-US" sz="2400" dirty="0">
                <a:ea typeface="Times New Roman" pitchFamily="39" charset="0"/>
                <a:cs typeface="Calibri"/>
              </a:rPr>
              <a:t>x 42 inches.  It will then be printed at 200% to achieve a </a:t>
            </a:r>
            <a:r>
              <a:rPr lang="en-US" sz="2400" dirty="0" smtClean="0">
                <a:ea typeface="Times New Roman" pitchFamily="39" charset="0"/>
                <a:cs typeface="Calibri"/>
              </a:rPr>
              <a:t>42x84 </a:t>
            </a:r>
            <a:r>
              <a:rPr lang="en-US" sz="2400" dirty="0">
                <a:ea typeface="Times New Roman" pitchFamily="39" charset="0"/>
                <a:cs typeface="Calibri"/>
              </a:rPr>
              <a:t>inch poster</a:t>
            </a:r>
            <a:r>
              <a:rPr lang="en-US" sz="2400" dirty="0" smtClean="0">
                <a:ea typeface="Times New Roman" pitchFamily="39" charset="0"/>
                <a:cs typeface="Calibri"/>
              </a:rPr>
              <a:t>.</a:t>
            </a:r>
            <a:endParaRPr lang="en-US" sz="2400" dirty="0">
              <a:cs typeface="Calibri"/>
            </a:endParaRPr>
          </a:p>
          <a:p>
            <a:pPr lvl="0" algn="ctr"/>
            <a:endParaRPr lang="en-US" sz="2400" b="1" dirty="0" smtClean="0">
              <a:solidFill>
                <a:prstClr val="black"/>
              </a:solidFill>
              <a:ea typeface="Times New Roman" pitchFamily="39" charset="0"/>
              <a:cs typeface="Calibri"/>
            </a:endParaRPr>
          </a:p>
          <a:p>
            <a:pPr lvl="0" algn="ctr"/>
            <a:r>
              <a:rPr lang="en-US" sz="3600" b="1" dirty="0" smtClean="0">
                <a:solidFill>
                  <a:prstClr val="black"/>
                </a:solidFill>
                <a:ea typeface="Times New Roman" pitchFamily="39" charset="0"/>
                <a:cs typeface="Calibri"/>
              </a:rPr>
              <a:t>Reader</a:t>
            </a:r>
            <a:r>
              <a:rPr lang="en-US" sz="3600" b="1" dirty="0">
                <a:solidFill>
                  <a:prstClr val="black"/>
                </a:solidFill>
                <a:ea typeface="Times New Roman" pitchFamily="39" charset="0"/>
                <a:cs typeface="Calibri"/>
              </a:rPr>
              <a:t>-Friendly Layout Tips</a:t>
            </a:r>
          </a:p>
          <a:p>
            <a:pPr algn="just"/>
            <a:endParaRPr lang="en-US" sz="2400" dirty="0">
              <a:ea typeface="Times New Roman" pitchFamily="39" charset="0"/>
              <a:cs typeface="Calibri"/>
            </a:endParaRPr>
          </a:p>
          <a:p>
            <a:pPr algn="just"/>
            <a:r>
              <a:rPr lang="en-US" sz="2400" dirty="0"/>
              <a:t>Create your poster with your reader in mind! Follow these tips:</a:t>
            </a:r>
          </a:p>
          <a:p>
            <a:pPr algn="just"/>
            <a:endParaRPr lang="en-US" sz="2400" dirty="0"/>
          </a:p>
          <a:p>
            <a:pPr marL="274638" indent="-274638" algn="just">
              <a:spcAft>
                <a:spcPts val="3000"/>
              </a:spcAft>
              <a:buFont typeface="Arial" panose="020B0604020202020204" pitchFamily="34" charset="0"/>
              <a:buChar char="•"/>
            </a:pPr>
            <a:r>
              <a:rPr lang="en-US" sz="2400" dirty="0"/>
              <a:t>Everything should big enough to read from 3 to 6 feet away.</a:t>
            </a:r>
          </a:p>
          <a:p>
            <a:pPr marL="274638" indent="-274638" algn="just">
              <a:spcAft>
                <a:spcPts val="3000"/>
              </a:spcAft>
              <a:buFont typeface="Arial" panose="020B0604020202020204" pitchFamily="34" charset="0"/>
              <a:buChar char="•"/>
            </a:pPr>
            <a:r>
              <a:rPr lang="en-US" sz="2400" dirty="0"/>
              <a:t>Your audience should be able to read the text in 5-10 minutes. </a:t>
            </a:r>
          </a:p>
          <a:p>
            <a:pPr marL="274638" indent="-274638" algn="just">
              <a:spcAft>
                <a:spcPts val="3000"/>
              </a:spcAft>
              <a:buFont typeface="Arial" panose="020B0604020202020204" pitchFamily="34" charset="0"/>
              <a:buChar char="•"/>
            </a:pPr>
            <a:r>
              <a:rPr lang="en-US" sz="2400" dirty="0"/>
              <a:t>Summarize your research to reduce the amount of text.  </a:t>
            </a:r>
          </a:p>
          <a:p>
            <a:pPr marL="274638" indent="-274638" algn="just">
              <a:spcAft>
                <a:spcPts val="3000"/>
              </a:spcAft>
              <a:buFont typeface="Arial" panose="020B0604020202020204" pitchFamily="34" charset="0"/>
              <a:buChar char="•"/>
            </a:pPr>
            <a:r>
              <a:rPr lang="en-US" sz="24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400" dirty="0"/>
              <a:t>Keep your layout simple and uncluttered. </a:t>
            </a:r>
            <a:endParaRPr lang="en-US" sz="2400" dirty="0">
              <a:cs typeface="Calibri"/>
            </a:endParaRPr>
          </a:p>
        </p:txBody>
      </p:sp>
      <p:sp>
        <p:nvSpPr>
          <p:cNvPr id="11" name="TextBox 10"/>
          <p:cNvSpPr txBox="1"/>
          <p:nvPr/>
        </p:nvSpPr>
        <p:spPr>
          <a:xfrm>
            <a:off x="19686810" y="4634697"/>
            <a:ext cx="8591105" cy="9840051"/>
          </a:xfrm>
          <a:prstGeom prst="rect">
            <a:avLst/>
          </a:prstGeom>
          <a:noFill/>
        </p:spPr>
        <p:txBody>
          <a:bodyPr wrap="square" lIns="52249" tIns="26124" rIns="52249" bIns="26124" rtlCol="0">
            <a:spAutoFit/>
          </a:bodyPr>
          <a:lstStyle/>
          <a:p>
            <a:pPr lvl="0" algn="ctr"/>
            <a:r>
              <a:rPr lang="en-US" sz="3600" b="1" dirty="0" smtClean="0">
                <a:solidFill>
                  <a:prstClr val="black"/>
                </a:solidFill>
                <a:latin typeface="Calibri" panose="020F0502020204030204" pitchFamily="34" charset="0"/>
                <a:ea typeface="Times New Roman" pitchFamily="39" charset="0"/>
                <a:cs typeface="Calibri"/>
              </a:rPr>
              <a:t>Graphics</a:t>
            </a:r>
            <a:endParaRPr lang="en-US" sz="3600" b="1" dirty="0">
              <a:solidFill>
                <a:prstClr val="black"/>
              </a:solidFill>
              <a:latin typeface="Calibri" panose="020F0502020204030204" pitchFamily="34" charset="0"/>
              <a:ea typeface="Times New Roman" pitchFamily="39" charset="0"/>
              <a:cs typeface="Calibri"/>
            </a:endParaRPr>
          </a:p>
          <a:p>
            <a:pPr lvl="0"/>
            <a:endParaRPr lang="en-US" sz="2400" dirty="0">
              <a:solidFill>
                <a:prstClr val="black"/>
              </a:solidFill>
              <a:latin typeface="Calibri" panose="020F0502020204030204" pitchFamily="34" charset="0"/>
              <a:ea typeface="Times New Roman" pitchFamily="39" charset="0"/>
              <a:cs typeface="Calibri"/>
            </a:endParaRPr>
          </a:p>
          <a:p>
            <a:pPr lvl="0"/>
            <a:r>
              <a:rPr lang="en-US" sz="24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400" dirty="0">
              <a:solidFill>
                <a:prstClr val="black"/>
              </a:solidFill>
              <a:latin typeface="Calibri" panose="020F0502020204030204" pitchFamily="34" charset="0"/>
              <a:ea typeface="Times New Roman" pitchFamily="39" charset="0"/>
              <a:cs typeface="Calibri"/>
            </a:endParaRPr>
          </a:p>
          <a:p>
            <a:pPr lvl="0"/>
            <a:r>
              <a:rPr lang="en-US" sz="2400" dirty="0">
                <a:solidFill>
                  <a:prstClr val="black"/>
                </a:solidFill>
                <a:latin typeface="Calibri" panose="020F0502020204030204" pitchFamily="34" charset="0"/>
                <a:ea typeface="Times New Roman" pitchFamily="39" charset="0"/>
                <a:cs typeface="Calibri"/>
              </a:rPr>
              <a:t>Click </a:t>
            </a:r>
            <a:r>
              <a:rPr lang="en-US" sz="2400" b="1" dirty="0">
                <a:solidFill>
                  <a:prstClr val="black"/>
                </a:solidFill>
                <a:latin typeface="Calibri" panose="020F0502020204030204" pitchFamily="34" charset="0"/>
                <a:ea typeface="Times New Roman" pitchFamily="39" charset="0"/>
                <a:cs typeface="Calibri"/>
              </a:rPr>
              <a:t>Insert</a:t>
            </a:r>
            <a:r>
              <a:rPr lang="en-US" sz="2400" dirty="0">
                <a:solidFill>
                  <a:prstClr val="black"/>
                </a:solidFill>
                <a:latin typeface="Calibri" panose="020F0502020204030204" pitchFamily="34" charset="0"/>
                <a:ea typeface="Times New Roman" pitchFamily="39" charset="0"/>
                <a:cs typeface="Calibri"/>
              </a:rPr>
              <a:t> </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400" i="1" dirty="0" smtClean="0">
                <a:solidFill>
                  <a:prstClr val="black"/>
                </a:solidFill>
                <a:latin typeface="Calibri" panose="020F0502020204030204" pitchFamily="34" charset="0"/>
                <a:ea typeface="Times New Roman" pitchFamily="39" charset="0"/>
                <a:cs typeface="Calibri"/>
              </a:rPr>
              <a:t>Faculty  </a:t>
            </a:r>
            <a:r>
              <a:rPr lang="en-US" sz="2400" i="1" dirty="0">
                <a:solidFill>
                  <a:prstClr val="black"/>
                </a:solidFill>
                <a:latin typeface="Calibri" panose="020F0502020204030204" pitchFamily="34" charset="0"/>
                <a:ea typeface="Times New Roman" pitchFamily="39" charset="0"/>
                <a:cs typeface="Calibri"/>
              </a:rPr>
              <a:t>Posters Requested by College for AY 2015-16</a:t>
            </a: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2" name="TextBox 11"/>
          <p:cNvSpPr txBox="1"/>
          <p:nvPr/>
        </p:nvSpPr>
        <p:spPr>
          <a:xfrm>
            <a:off x="29189652" y="4634698"/>
            <a:ext cx="8614715" cy="11963708"/>
          </a:xfrm>
          <a:prstGeom prst="rect">
            <a:avLst/>
          </a:prstGeom>
          <a:noFill/>
        </p:spPr>
        <p:txBody>
          <a:bodyPr wrap="square" lIns="52249" tIns="26124" rIns="52249" bIns="26124" rtlCol="0">
            <a:spAutoFit/>
          </a:bodyPr>
          <a:lstStyle/>
          <a:p>
            <a:pPr algn="ctr"/>
            <a:r>
              <a:rPr lang="en-US" sz="3600" b="1" dirty="0" smtClean="0">
                <a:latin typeface="Calibri" panose="020F0502020204030204" pitchFamily="34" charset="0"/>
                <a:ea typeface="Times New Roman" pitchFamily="39" charset="0"/>
                <a:cs typeface="Calibri"/>
              </a:rPr>
              <a:t>Logos</a:t>
            </a:r>
            <a:endParaRPr lang="en-US" sz="3600" b="1" dirty="0">
              <a:latin typeface="Calibri" panose="020F0502020204030204" pitchFamily="34" charset="0"/>
              <a:ea typeface="Times New Roman" pitchFamily="39" charset="0"/>
              <a:cs typeface="Calibri"/>
            </a:endParaRPr>
          </a:p>
          <a:p>
            <a:pPr algn="ctr"/>
            <a:endParaRPr lang="en-US" sz="2400" b="1" i="1" dirty="0">
              <a:latin typeface="Calibri" panose="020F0502020204030204" pitchFamily="34" charset="0"/>
              <a:ea typeface="Times New Roman" pitchFamily="39" charset="0"/>
              <a:cs typeface="Calibri"/>
            </a:endParaRPr>
          </a:p>
          <a:p>
            <a:r>
              <a:rPr lang="en-US" sz="24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400" dirty="0">
              <a:latin typeface="Calibri" panose="020F0502020204030204" pitchFamily="34" charset="0"/>
              <a:ea typeface="Times New Roman" pitchFamily="39" charset="0"/>
              <a:cs typeface="Calibri"/>
            </a:endParaRPr>
          </a:p>
          <a:p>
            <a:pPr algn="ctr"/>
            <a:r>
              <a:rPr lang="en-US" sz="3600" b="1" dirty="0">
                <a:solidFill>
                  <a:prstClr val="black"/>
                </a:solidFill>
                <a:latin typeface="Calibri" panose="020F0502020204030204" pitchFamily="34" charset="0"/>
                <a:ea typeface="Times New Roman" pitchFamily="39" charset="0"/>
                <a:cs typeface="Calibri"/>
              </a:rPr>
              <a:t>Free </a:t>
            </a:r>
            <a:r>
              <a:rPr lang="en-US" sz="3600" b="1" dirty="0" smtClean="0">
                <a:solidFill>
                  <a:prstClr val="black"/>
                </a:solidFill>
                <a:latin typeface="Calibri" panose="020F0502020204030204" pitchFamily="34" charset="0"/>
                <a:ea typeface="Times New Roman" pitchFamily="39" charset="0"/>
                <a:cs typeface="Calibri"/>
              </a:rPr>
              <a:t>Images</a:t>
            </a:r>
          </a:p>
          <a:p>
            <a:pPr algn="ctr"/>
            <a:endParaRPr lang="en-US" sz="2400" b="1" dirty="0" smtClean="0">
              <a:solidFill>
                <a:prstClr val="black"/>
              </a:solidFill>
              <a:latin typeface="Calibri" panose="020F0502020204030204" pitchFamily="34" charset="0"/>
              <a:ea typeface="Times New Roman" pitchFamily="39" charset="0"/>
              <a:cs typeface="Calibri"/>
            </a:endParaRPr>
          </a:p>
          <a:p>
            <a:pPr algn="ctr"/>
            <a:endParaRPr lang="en-US" sz="2400" b="1" dirty="0" smtClean="0">
              <a:solidFill>
                <a:prstClr val="black"/>
              </a:solidFill>
              <a:latin typeface="Calibri" panose="020F0502020204030204" pitchFamily="34" charset="0"/>
              <a:ea typeface="Times New Roman" pitchFamily="39" charset="0"/>
              <a:cs typeface="Calibri"/>
            </a:endParaRPr>
          </a:p>
          <a:p>
            <a:pPr algn="ctr"/>
            <a:endParaRPr lang="en-US" sz="2400" b="1"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smtClean="0">
              <a:solidFill>
                <a:prstClr val="black"/>
              </a:solidFill>
              <a:latin typeface="Calibri" panose="020F0502020204030204" pitchFamily="34" charset="0"/>
              <a:ea typeface="Times New Roman" pitchFamily="39" charset="0"/>
              <a:cs typeface="Calibri"/>
            </a:endParaRPr>
          </a:p>
          <a:p>
            <a:r>
              <a:rPr lang="en-US" sz="2400" dirty="0" smtClean="0">
                <a:solidFill>
                  <a:prstClr val="black"/>
                </a:solidFill>
                <a:latin typeface="Calibri" panose="020F0502020204030204" pitchFamily="34" charset="0"/>
                <a:ea typeface="Times New Roman" pitchFamily="39" charset="0"/>
                <a:cs typeface="Calibri"/>
              </a:rPr>
              <a:t>Images </a:t>
            </a:r>
            <a:r>
              <a:rPr lang="en-US" sz="2400" dirty="0">
                <a:solidFill>
                  <a:prstClr val="black"/>
                </a:solidFill>
                <a:latin typeface="Calibri" panose="020F0502020204030204" pitchFamily="34" charset="0"/>
                <a:ea typeface="Times New Roman" pitchFamily="39" charset="0"/>
                <a:cs typeface="Calibri"/>
              </a:rPr>
              <a:t>capture readers’ attention</a:t>
            </a:r>
            <a:r>
              <a:rPr lang="en-US" sz="2400" dirty="0" smtClean="0">
                <a:solidFill>
                  <a:prstClr val="black"/>
                </a:solidFill>
                <a:latin typeface="Calibri" panose="020F0502020204030204" pitchFamily="34" charset="0"/>
                <a:ea typeface="Times New Roman" pitchFamily="39" charset="0"/>
                <a:cs typeface="Calibri"/>
              </a:rPr>
              <a:t>!  </a:t>
            </a:r>
            <a:r>
              <a:rPr lang="en-US" sz="2400" dirty="0">
                <a:solidFill>
                  <a:prstClr val="black"/>
                </a:solidFill>
                <a:latin typeface="Calibri" panose="020F0502020204030204" pitchFamily="34" charset="0"/>
                <a:ea typeface="Times New Roman" pitchFamily="39" charset="0"/>
                <a:cs typeface="Calibri"/>
              </a:rPr>
              <a:t>Here are  </a:t>
            </a:r>
            <a:r>
              <a:rPr lang="en-US" sz="2400" dirty="0" smtClean="0">
                <a:solidFill>
                  <a:prstClr val="black"/>
                </a:solidFill>
                <a:latin typeface="Calibri" panose="020F0502020204030204" pitchFamily="34" charset="0"/>
                <a:ea typeface="Times New Roman" pitchFamily="39" charset="0"/>
                <a:cs typeface="Calibri"/>
              </a:rPr>
              <a:t>some sources </a:t>
            </a:r>
            <a:r>
              <a:rPr lang="en-US" sz="2400" dirty="0">
                <a:solidFill>
                  <a:prstClr val="black"/>
                </a:solidFill>
                <a:latin typeface="Calibri" panose="020F0502020204030204" pitchFamily="34" charset="0"/>
                <a:ea typeface="Times New Roman" pitchFamily="39" charset="0"/>
                <a:cs typeface="Calibri"/>
              </a:rPr>
              <a:t>for free ones</a:t>
            </a:r>
            <a:r>
              <a:rPr lang="en-US" sz="2400" dirty="0" smtClean="0">
                <a:solidFill>
                  <a:prstClr val="black"/>
                </a:solidFill>
                <a:latin typeface="Calibri" panose="020F0502020204030204" pitchFamily="34" charset="0"/>
                <a:ea typeface="Times New Roman" pitchFamily="39" charset="0"/>
                <a:cs typeface="Calibri"/>
              </a:rPr>
              <a:t>:</a:t>
            </a:r>
          </a:p>
          <a:p>
            <a:endParaRPr lang="en-US" sz="2400" dirty="0">
              <a:solidFill>
                <a:prstClr val="black"/>
              </a:solidFill>
              <a:latin typeface="Calibri" panose="020F0502020204030204" pitchFamily="34" charset="0"/>
              <a:ea typeface="Times New Roman" pitchFamily="39" charset="0"/>
              <a:cs typeface="Calibri"/>
            </a:endParaRPr>
          </a:p>
          <a:p>
            <a:pPr lvl="1">
              <a:spcAft>
                <a:spcPts val="1200"/>
              </a:spcAft>
            </a:pPr>
            <a:r>
              <a:rPr lang="en-US" sz="2400" u="sng" dirty="0">
                <a:hlinkClick r:id="rId2"/>
              </a:rPr>
              <a:t>https://unsplash.com</a:t>
            </a:r>
            <a:endParaRPr lang="en-US" sz="2400" dirty="0"/>
          </a:p>
          <a:p>
            <a:pPr lvl="1">
              <a:spcAft>
                <a:spcPts val="1200"/>
              </a:spcAft>
            </a:pPr>
            <a:r>
              <a:rPr lang="en-US" sz="2400" u="sng" dirty="0">
                <a:hlinkClick r:id="rId3"/>
              </a:rPr>
              <a:t>https://www.pexels.com</a:t>
            </a:r>
            <a:endParaRPr lang="en-US" sz="2400" dirty="0"/>
          </a:p>
          <a:p>
            <a:pPr lvl="1">
              <a:spcAft>
                <a:spcPts val="1200"/>
              </a:spcAft>
            </a:pPr>
            <a:r>
              <a:rPr lang="en-US" sz="2400" u="sng" dirty="0">
                <a:hlinkClick r:id="rId4"/>
              </a:rPr>
              <a:t>https://stocksnap.io</a:t>
            </a:r>
            <a:endParaRPr lang="en-US" sz="2400" dirty="0"/>
          </a:p>
          <a:p>
            <a:pPr lvl="1">
              <a:spcAft>
                <a:spcPts val="1200"/>
              </a:spcAft>
            </a:pPr>
            <a:r>
              <a:rPr lang="en-US" sz="2400" u="sng" dirty="0">
                <a:hlinkClick r:id="rId5"/>
              </a:rPr>
              <a:t>http://</a:t>
            </a:r>
            <a:r>
              <a:rPr lang="en-US" sz="2400" u="sng" dirty="0" smtClean="0">
                <a:hlinkClick r:id="rId5"/>
              </a:rPr>
              <a:t>picography.co</a:t>
            </a:r>
            <a:endParaRPr lang="en-US" sz="2400" dirty="0"/>
          </a:p>
        </p:txBody>
      </p:sp>
      <p:graphicFrame>
        <p:nvGraphicFramePr>
          <p:cNvPr id="16" name="Diagram 15"/>
          <p:cNvGraphicFramePr/>
          <p:nvPr>
            <p:extLst>
              <p:ext uri="{D42A27DB-BD31-4B8C-83A1-F6EECF244321}">
                <p14:modId xmlns:p14="http://schemas.microsoft.com/office/powerpoint/2010/main" val="1578970020"/>
              </p:ext>
            </p:extLst>
          </p:nvPr>
        </p:nvGraphicFramePr>
        <p:xfrm>
          <a:off x="20154426" y="14595215"/>
          <a:ext cx="7624616" cy="393183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7" name="Content Placeholder 3"/>
          <p:cNvGraphicFramePr>
            <a:graphicFrameLocks/>
          </p:cNvGraphicFramePr>
          <p:nvPr>
            <p:extLst>
              <p:ext uri="{D42A27DB-BD31-4B8C-83A1-F6EECF244321}">
                <p14:modId xmlns:p14="http://schemas.microsoft.com/office/powerpoint/2010/main" val="2052532518"/>
              </p:ext>
            </p:extLst>
          </p:nvPr>
        </p:nvGraphicFramePr>
        <p:xfrm>
          <a:off x="19726599" y="6966894"/>
          <a:ext cx="8480271" cy="4918600"/>
        </p:xfrm>
        <a:graphic>
          <a:graphicData uri="http://schemas.openxmlformats.org/drawingml/2006/chart">
            <c:chart xmlns:c="http://schemas.openxmlformats.org/drawingml/2006/chart" xmlns:r="http://schemas.openxmlformats.org/officeDocument/2006/relationships" r:id="rId11"/>
          </a:graphicData>
        </a:graphic>
      </p:graphicFrame>
      <p:pic>
        <p:nvPicPr>
          <p:cNvPr id="20" name="Picture 1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205502" y="7524605"/>
            <a:ext cx="8378817" cy="5616096"/>
          </a:xfrm>
          <a:prstGeom prst="rect">
            <a:avLst/>
          </a:prstGeom>
        </p:spPr>
      </p:pic>
      <p:sp>
        <p:nvSpPr>
          <p:cNvPr id="21" name="TextBox 20"/>
          <p:cNvSpPr txBox="1"/>
          <p:nvPr/>
        </p:nvSpPr>
        <p:spPr>
          <a:xfrm>
            <a:off x="9836654" y="4634697"/>
            <a:ext cx="9032044" cy="13718036"/>
          </a:xfrm>
          <a:prstGeom prst="rect">
            <a:avLst/>
          </a:prstGeom>
          <a:noFill/>
        </p:spPr>
        <p:txBody>
          <a:bodyPr wrap="square" lIns="52249" tIns="26124" rIns="52249" bIns="26124" rtlCol="0">
            <a:spAutoFit/>
          </a:bodyPr>
          <a:lstStyle/>
          <a:p>
            <a:pPr lvl="0" algn="ctr"/>
            <a:r>
              <a:rPr lang="en-US" sz="3600" b="1" dirty="0" smtClean="0">
                <a:solidFill>
                  <a:prstClr val="black"/>
                </a:solidFill>
                <a:ea typeface="Times New Roman" pitchFamily="39" charset="0"/>
                <a:cs typeface="Calibri"/>
              </a:rPr>
              <a:t>Changing </a:t>
            </a:r>
            <a:r>
              <a:rPr lang="en-US" sz="3600" b="1" dirty="0">
                <a:solidFill>
                  <a:prstClr val="black"/>
                </a:solidFill>
                <a:ea typeface="Times New Roman" pitchFamily="39" charset="0"/>
                <a:cs typeface="Calibri"/>
              </a:rPr>
              <a:t>the Layout</a:t>
            </a:r>
          </a:p>
          <a:p>
            <a:pPr lvl="0" algn="just"/>
            <a:endParaRPr lang="en-US" sz="2400" b="1" dirty="0">
              <a:solidFill>
                <a:prstClr val="black"/>
              </a:solidFill>
              <a:ea typeface="Times New Roman" pitchFamily="39" charset="0"/>
              <a:cs typeface="Calibri"/>
            </a:endParaRPr>
          </a:p>
          <a:p>
            <a:pPr algn="just"/>
            <a:r>
              <a:rPr lang="en-US" sz="2400" dirty="0">
                <a:cs typeface="Calibri"/>
              </a:rPr>
              <a:t>When changing the poster’s layout, do </a:t>
            </a:r>
            <a:r>
              <a:rPr lang="en-US" sz="2400" b="1" dirty="0">
                <a:cs typeface="Calibri"/>
              </a:rPr>
              <a:t>not</a:t>
            </a:r>
            <a:r>
              <a:rPr lang="en-US" sz="2400" dirty="0">
                <a:cs typeface="Calibri"/>
              </a:rPr>
              <a:t> click “Layout” like you do for a PowerPoint presentation. Instead, to add a new area for textual content, click </a:t>
            </a:r>
            <a:r>
              <a:rPr lang="en-US" sz="2400" b="1" dirty="0">
                <a:cs typeface="Calibri"/>
              </a:rPr>
              <a:t>Insert</a:t>
            </a:r>
            <a:r>
              <a:rPr lang="en-US" sz="2400" dirty="0">
                <a:cs typeface="Calibri"/>
              </a:rPr>
              <a:t> and then </a:t>
            </a:r>
            <a:r>
              <a:rPr lang="en-US" sz="2400" b="1" dirty="0">
                <a:cs typeface="Calibri"/>
              </a:rPr>
              <a:t>Text Box</a:t>
            </a:r>
            <a:r>
              <a:rPr lang="en-US" sz="24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400" dirty="0">
              <a:cs typeface="Calibri"/>
            </a:endParaRPr>
          </a:p>
          <a:p>
            <a:pPr algn="just"/>
            <a:r>
              <a:rPr lang="en-US" sz="2400" dirty="0">
                <a:cs typeface="Calibri"/>
              </a:rPr>
              <a:t>Click </a:t>
            </a:r>
            <a:r>
              <a:rPr lang="en-US" sz="2400" b="1" dirty="0">
                <a:cs typeface="Calibri"/>
              </a:rPr>
              <a:t>View</a:t>
            </a:r>
            <a:r>
              <a:rPr lang="en-US" sz="2400" dirty="0">
                <a:cs typeface="Calibri"/>
              </a:rPr>
              <a:t> and check </a:t>
            </a:r>
            <a:r>
              <a:rPr lang="en-US" sz="2400" b="1" dirty="0">
                <a:cs typeface="Calibri"/>
              </a:rPr>
              <a:t>Gridlines</a:t>
            </a:r>
            <a:r>
              <a:rPr lang="en-US" sz="2400" dirty="0">
                <a:cs typeface="Calibri"/>
              </a:rPr>
              <a:t> to see if text boxes are aligned in height</a:t>
            </a:r>
            <a:r>
              <a:rPr lang="en-US" sz="2400" dirty="0" smtClean="0">
                <a:cs typeface="Calibri"/>
              </a:rPr>
              <a:t>.</a:t>
            </a:r>
          </a:p>
          <a:p>
            <a:pPr algn="just"/>
            <a:endParaRPr lang="en-US" sz="2400" dirty="0">
              <a:cs typeface="Calibri"/>
            </a:endParaRPr>
          </a:p>
          <a:p>
            <a:pPr algn="ctr"/>
            <a:r>
              <a:rPr lang="en-US" sz="3600" b="1" dirty="0">
                <a:solidFill>
                  <a:prstClr val="black"/>
                </a:solidFill>
                <a:latin typeface="Calibri" panose="020F0502020204030204" pitchFamily="34" charset="0"/>
                <a:ea typeface="Times New Roman" pitchFamily="39" charset="0"/>
                <a:cs typeface="Calibri"/>
              </a:rPr>
              <a:t>Title Tips</a:t>
            </a:r>
          </a:p>
          <a:p>
            <a:pPr lvl="0" algn="just"/>
            <a:endParaRPr lang="en-US" sz="2400" b="1" i="1" dirty="0">
              <a:solidFill>
                <a:prstClr val="black"/>
              </a:solidFill>
              <a:latin typeface="Calibri" panose="020F0502020204030204" pitchFamily="34" charset="0"/>
              <a:ea typeface="Times New Roman" pitchFamily="39" charset="0"/>
              <a:cs typeface="Calibri"/>
            </a:endParaRPr>
          </a:p>
          <a:p>
            <a:pPr lvl="0" algn="just"/>
            <a:r>
              <a:rPr lang="en-US" sz="2400" dirty="0">
                <a:solidFill>
                  <a:prstClr val="black"/>
                </a:solidFill>
                <a:latin typeface="Calibri" panose="020F0502020204030204" pitchFamily="34" charset="0"/>
              </a:rPr>
              <a:t>Use </a:t>
            </a:r>
            <a:r>
              <a:rPr lang="en-US" sz="2400" b="1" dirty="0">
                <a:solidFill>
                  <a:prstClr val="black"/>
                </a:solidFill>
                <a:latin typeface="Calibri" panose="020F0502020204030204" pitchFamily="34" charset="0"/>
              </a:rPr>
              <a:t>100-point font</a:t>
            </a:r>
            <a:r>
              <a:rPr lang="en-US" sz="2400" dirty="0">
                <a:solidFill>
                  <a:prstClr val="black"/>
                </a:solidFill>
                <a:latin typeface="Calibri" panose="020F0502020204030204" pitchFamily="34" charset="0"/>
              </a:rPr>
              <a:t> or larger for the  poster title and author(s).  </a:t>
            </a:r>
          </a:p>
          <a:p>
            <a:pPr lvl="0" algn="just"/>
            <a:endParaRPr lang="en-US" sz="2400" dirty="0">
              <a:solidFill>
                <a:prstClr val="black"/>
              </a:solidFill>
              <a:latin typeface="Calibri" panose="020F0502020204030204" pitchFamily="34" charset="0"/>
            </a:endParaRPr>
          </a:p>
          <a:p>
            <a:pPr lvl="0" algn="just"/>
            <a:r>
              <a:rPr lang="en-US" sz="24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400" b="1" dirty="0">
              <a:latin typeface="Calibri" panose="020F0502020204030204" pitchFamily="34" charset="0"/>
              <a:ea typeface="Times New Roman" pitchFamily="39" charset="0"/>
              <a:cs typeface="Calibri"/>
            </a:endParaRPr>
          </a:p>
          <a:p>
            <a:pPr algn="ctr"/>
            <a:r>
              <a:rPr lang="en-US" sz="3600" b="1" dirty="0">
                <a:latin typeface="Calibri" panose="020F0502020204030204" pitchFamily="34" charset="0"/>
                <a:ea typeface="Times New Roman" pitchFamily="39" charset="0"/>
                <a:cs typeface="Calibri"/>
              </a:rPr>
              <a:t>Heading Tips</a:t>
            </a:r>
          </a:p>
          <a:p>
            <a:pPr algn="just"/>
            <a:endParaRPr lang="en-US" sz="2400" b="1" i="1" dirty="0">
              <a:latin typeface="Calibri" panose="020F0502020204030204" pitchFamily="34" charset="0"/>
              <a:ea typeface="Times New Roman" pitchFamily="39" charset="0"/>
              <a:cs typeface="Calibri"/>
            </a:endParaRPr>
          </a:p>
          <a:p>
            <a:pPr algn="just"/>
            <a:r>
              <a:rPr lang="en-US" sz="2400" dirty="0">
                <a:latin typeface="Calibri" panose="020F0502020204030204" pitchFamily="34" charset="0"/>
              </a:rPr>
              <a:t>Use </a:t>
            </a:r>
            <a:r>
              <a:rPr lang="en-US" sz="2400" b="1" dirty="0">
                <a:latin typeface="Calibri" panose="020F0502020204030204" pitchFamily="34" charset="0"/>
              </a:rPr>
              <a:t>36-point font </a:t>
            </a:r>
            <a:r>
              <a:rPr lang="en-US" sz="2400" dirty="0">
                <a:latin typeface="Calibri" panose="020F0502020204030204" pitchFamily="34" charset="0"/>
              </a:rPr>
              <a:t>or larger for headings.</a:t>
            </a:r>
          </a:p>
          <a:p>
            <a:pPr algn="just"/>
            <a:endParaRPr lang="en-US" sz="2400" dirty="0">
              <a:latin typeface="Calibri" panose="020F0502020204030204" pitchFamily="34" charset="0"/>
            </a:endParaRPr>
          </a:p>
          <a:p>
            <a:pPr algn="just"/>
            <a:r>
              <a:rPr lang="en-US" sz="2400" dirty="0">
                <a:latin typeface="Calibri" panose="020F0502020204030204" pitchFamily="34" charset="0"/>
              </a:rPr>
              <a:t>Mix upper- and lower-case letters;  all caps are harder to read. </a:t>
            </a:r>
          </a:p>
          <a:p>
            <a:pPr algn="just"/>
            <a:endParaRPr lang="en-US" sz="2400" dirty="0">
              <a:latin typeface="Calibri" panose="020F0502020204030204" pitchFamily="34" charset="0"/>
            </a:endParaRPr>
          </a:p>
          <a:p>
            <a:pPr lvl="0" algn="ctr"/>
            <a:r>
              <a:rPr lang="en-US" sz="3600" b="1" dirty="0">
                <a:solidFill>
                  <a:prstClr val="black"/>
                </a:solidFill>
                <a:latin typeface="Calibri" panose="020F0502020204030204" pitchFamily="34" charset="0"/>
                <a:ea typeface="Times New Roman" pitchFamily="39" charset="0"/>
                <a:cs typeface="Calibri"/>
              </a:rPr>
              <a:t>Body Text Tips</a:t>
            </a:r>
          </a:p>
          <a:p>
            <a:pPr lvl="0" algn="just"/>
            <a:endParaRPr lang="en-US" sz="2400" b="1" dirty="0">
              <a:solidFill>
                <a:prstClr val="black"/>
              </a:solidFill>
              <a:latin typeface="Calibri" panose="020F0502020204030204" pitchFamily="34" charset="0"/>
              <a:ea typeface="Times New Roman" pitchFamily="39" charset="0"/>
              <a:cs typeface="Calibri"/>
            </a:endParaRPr>
          </a:p>
          <a:p>
            <a:pPr algn="just"/>
            <a:r>
              <a:rPr lang="en-US" sz="2400" dirty="0">
                <a:latin typeface="Calibri" panose="020F0502020204030204" pitchFamily="34" charset="0"/>
              </a:rPr>
              <a:t>Use </a:t>
            </a:r>
            <a:r>
              <a:rPr lang="en-US" sz="2400" b="1" dirty="0">
                <a:latin typeface="Calibri" panose="020F0502020204030204" pitchFamily="34" charset="0"/>
              </a:rPr>
              <a:t>28-point font</a:t>
            </a:r>
            <a:r>
              <a:rPr lang="en-US" sz="2400" dirty="0">
                <a:latin typeface="Calibri" panose="020F0502020204030204" pitchFamily="34" charset="0"/>
              </a:rPr>
              <a:t> or larger.</a:t>
            </a:r>
          </a:p>
          <a:p>
            <a:pPr algn="just"/>
            <a:endParaRPr lang="en-US" sz="2400" dirty="0">
              <a:latin typeface="Calibri" panose="020F0502020204030204" pitchFamily="34" charset="0"/>
            </a:endParaRPr>
          </a:p>
          <a:p>
            <a:pPr algn="just"/>
            <a:r>
              <a:rPr lang="en-US" sz="2400" dirty="0">
                <a:latin typeface="Calibri" panose="020F0502020204030204" pitchFamily="34" charset="0"/>
              </a:rPr>
              <a:t>Use a simple font: Calibri, Arial, Cambria, Times New Roman, etc..</a:t>
            </a:r>
          </a:p>
          <a:p>
            <a:pPr algn="just"/>
            <a:endParaRPr lang="en-US" sz="2400" dirty="0">
              <a:latin typeface="Calibri" panose="020F0502020204030204" pitchFamily="34" charset="0"/>
            </a:endParaRPr>
          </a:p>
          <a:p>
            <a:pPr algn="just"/>
            <a:r>
              <a:rPr lang="en-US" sz="2400" dirty="0">
                <a:latin typeface="Calibri" panose="020F0502020204030204" pitchFamily="34" charset="0"/>
              </a:rPr>
              <a:t>Want to tweak the space between lines of text (between headings and body, or in a bulleted list)? Click </a:t>
            </a:r>
            <a:r>
              <a:rPr lang="en-US" sz="2400" b="1" dirty="0">
                <a:latin typeface="Calibri" panose="020F0502020204030204" pitchFamily="34" charset="0"/>
              </a:rPr>
              <a:t>Home</a:t>
            </a:r>
            <a:r>
              <a:rPr lang="en-US" sz="2400" dirty="0">
                <a:latin typeface="Calibri" panose="020F0502020204030204" pitchFamily="34" charset="0"/>
              </a:rPr>
              <a:t>, then </a:t>
            </a:r>
            <a:r>
              <a:rPr lang="en-US" sz="2400" b="1" dirty="0">
                <a:latin typeface="Calibri" panose="020F0502020204030204" pitchFamily="34" charset="0"/>
              </a:rPr>
              <a:t>Paragraph</a:t>
            </a:r>
            <a:r>
              <a:rPr lang="en-US" sz="2400" dirty="0">
                <a:latin typeface="Calibri" panose="020F0502020204030204" pitchFamily="34" charset="0"/>
              </a:rPr>
              <a:t>, then modify the </a:t>
            </a:r>
            <a:r>
              <a:rPr lang="en-US" sz="2400" b="1" dirty="0">
                <a:latin typeface="Calibri" panose="020F0502020204030204" pitchFamily="34" charset="0"/>
              </a:rPr>
              <a:t>Spacing</a:t>
            </a:r>
            <a:r>
              <a:rPr lang="en-US" sz="2400" dirty="0">
                <a:latin typeface="Calibri" panose="020F0502020204030204" pitchFamily="34" charset="0"/>
              </a:rPr>
              <a:t> </a:t>
            </a:r>
            <a:r>
              <a:rPr lang="en-US" sz="2400" b="1" dirty="0">
                <a:latin typeface="Calibri" panose="020F0502020204030204" pitchFamily="34" charset="0"/>
              </a:rPr>
              <a:t>Before</a:t>
            </a:r>
            <a:r>
              <a:rPr lang="en-US" sz="2400" dirty="0">
                <a:latin typeface="Calibri" panose="020F0502020204030204" pitchFamily="34" charset="0"/>
              </a:rPr>
              <a:t> or </a:t>
            </a:r>
            <a:r>
              <a:rPr lang="en-US" sz="2400" b="1" dirty="0">
                <a:latin typeface="Calibri" panose="020F0502020204030204" pitchFamily="34" charset="0"/>
              </a:rPr>
              <a:t>After</a:t>
            </a:r>
            <a:r>
              <a:rPr lang="en-US" sz="2400" dirty="0">
                <a:latin typeface="Calibri" panose="020F0502020204030204" pitchFamily="34" charset="0"/>
              </a:rPr>
              <a:t> specific lines of text</a:t>
            </a:r>
            <a:r>
              <a:rPr lang="en-US" sz="2400" dirty="0" smtClean="0">
                <a:latin typeface="Calibri" panose="020F0502020204030204" pitchFamily="34" charset="0"/>
              </a:rPr>
              <a:t>.</a:t>
            </a:r>
            <a:endParaRPr lang="en-US" sz="2400" dirty="0">
              <a:latin typeface="Calibri" panose="020F0502020204030204" pitchFamily="34" charset="0"/>
            </a:endParaRPr>
          </a:p>
        </p:txBody>
      </p:sp>
      <p:pic>
        <p:nvPicPr>
          <p:cNvPr id="14" name="Picture 1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698500" y="1529243"/>
            <a:ext cx="3599234" cy="2177044"/>
          </a:xfrm>
          <a:prstGeom prst="rect">
            <a:avLst/>
          </a:prstGeom>
        </p:spPr>
      </p:pic>
      <p:pic>
        <p:nvPicPr>
          <p:cNvPr id="15" name="Picture 14" descr="CSUF Logo Horiz.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99900" y="2384602"/>
            <a:ext cx="5841311" cy="134226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953</TotalTime>
  <Words>704</Words>
  <Application>Microsoft Macintosh PowerPoint</Application>
  <PresentationFormat>Custom</PresentationFormat>
  <Paragraphs>109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42</cp:revision>
  <dcterms:created xsi:type="dcterms:W3CDTF">2012-04-09T22:51:13Z</dcterms:created>
  <dcterms:modified xsi:type="dcterms:W3CDTF">2016-08-20T00:59:37Z</dcterms:modified>
</cp:coreProperties>
</file>