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192024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57" d="100"/>
          <a:sy n="57" d="100"/>
        </p:scale>
        <p:origin x="-136" y="-496"/>
      </p:cViewPr>
      <p:guideLst>
        <p:guide orient="horz" pos="6048"/>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092974488"/>
        <c:axId val="2141873384"/>
      </c:barChart>
      <c:catAx>
        <c:axId val="2092974488"/>
        <c:scaling>
          <c:orientation val="minMax"/>
        </c:scaling>
        <c:delete val="0"/>
        <c:axPos val="b"/>
        <c:majorTickMark val="out"/>
        <c:minorTickMark val="none"/>
        <c:tickLblPos val="nextTo"/>
        <c:crossAx val="2141873384"/>
        <c:crosses val="autoZero"/>
        <c:auto val="1"/>
        <c:lblAlgn val="ctr"/>
        <c:lblOffset val="100"/>
        <c:noMultiLvlLbl val="0"/>
      </c:catAx>
      <c:valAx>
        <c:axId val="2141873384"/>
        <c:scaling>
          <c:orientation val="minMax"/>
        </c:scaling>
        <c:delete val="0"/>
        <c:axPos val="l"/>
        <c:majorGridlines/>
        <c:numFmt formatCode="General" sourceLinked="1"/>
        <c:majorTickMark val="out"/>
        <c:minorTickMark val="none"/>
        <c:tickLblPos val="nextTo"/>
        <c:crossAx val="20929744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0DA1B702-84CB-47FB-9EEF-79BCB5E62A8B}" srcId="{7D9EF975-511F-49CB-83D7-034D0DD0B681}" destId="{17BD9A47-672F-4BFD-BEC9-3B2DDF33161C}" srcOrd="2" destOrd="0" parTransId="{17AC35D6-05F6-4394-9ACE-D9FC520E376E}" sibTransId="{EFED5177-A6A6-4CA9-992E-10198F646198}"/>
    <dgm:cxn modelId="{AE6BC7CE-1E7D-C940-8885-2A11D480B378}" type="presOf" srcId="{C3CBFBAF-2301-4925-BBFD-BC17FB0F28EA}" destId="{C59ADD0E-A8FA-4B11-8052-1BE8787E46B3}" srcOrd="0" destOrd="1" presId="urn:microsoft.com/office/officeart/2005/8/layout/vList6"/>
    <dgm:cxn modelId="{EB804E43-F95E-324F-9014-D088F837E61D}" type="presOf" srcId="{C65051E0-8E96-46EA-9B6A-01528A951CA4}" destId="{D48B4A4C-14E3-40A7-A46E-2DF1C54F3FF1}" srcOrd="0" destOrd="0" presId="urn:microsoft.com/office/officeart/2005/8/layout/vList6"/>
    <dgm:cxn modelId="{25690064-E6A6-A740-8566-8CB18D05D9F8}" type="presOf" srcId="{E773A900-D277-4874-8863-58D99F849787}" destId="{C59ADD0E-A8FA-4B11-8052-1BE8787E46B3}"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D0322F46-5AB8-4048-8157-3349FD341363}" type="presOf" srcId="{AA079224-7D82-40C5-BC8A-4E8D37B30281}" destId="{04FFBF64-3F44-42D7-9A4A-A6E955968CAE}" srcOrd="0" destOrd="1"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23AAAF64-2CDE-814C-9095-F087AC690BF7}" type="presOf" srcId="{7D9EF975-511F-49CB-83D7-034D0DD0B681}" destId="{50BBF47A-20CF-4D27-8D0C-1F02C06EF581}" srcOrd="0" destOrd="0"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A4F8E8F9-7DD4-9A42-A0D2-38F5231DC443}" type="presOf" srcId="{EA639F30-F9F6-4E0D-AA11-8DC5FB1FC52A}" destId="{04FFBF64-3F44-42D7-9A4A-A6E955968CAE}" srcOrd="0" destOrd="0" presId="urn:microsoft.com/office/officeart/2005/8/layout/vList6"/>
    <dgm:cxn modelId="{E39B9D73-ADA5-274C-88D0-16D9A935D12A}" type="presOf" srcId="{AA9017A1-4CBD-49C4-95F7-5E4F8D04A85D}" destId="{36D9BB4A-5F9F-4D22-9CCC-CEE6D4829A6B}" srcOrd="0" destOrd="0" presId="urn:microsoft.com/office/officeart/2005/8/layout/vList6"/>
    <dgm:cxn modelId="{24F7EC36-B2B2-4E13-8A5F-5C1229E5BBE4}" srcId="{83F226F8-E36E-449D-B533-1A7D87C28C69}" destId="{7D9EF975-511F-49CB-83D7-034D0DD0B681}" srcOrd="0" destOrd="0" parTransId="{BD3AC8DB-4C39-4F9B-A80A-857ED4E44A30}" sibTransId="{570AEDFB-4001-4EB0-82B2-7C0F97D59C88}"/>
    <dgm:cxn modelId="{48A700C0-E9FC-4645-9082-956F3B58929A}" type="presOf" srcId="{04861ED6-6233-4AF6-BC4E-D414C454583B}" destId="{428854DD-4558-4CE7-8DFC-1384B21CF925}" srcOrd="0" destOrd="0" presId="urn:microsoft.com/office/officeart/2005/8/layout/vList6"/>
    <dgm:cxn modelId="{878F8169-030A-AF4D-B0B4-C880357F1B89}" type="presOf" srcId="{7FF37380-929C-4E3E-B78D-6A542EBBD8D7}" destId="{428854DD-4558-4CE7-8DFC-1384B21CF925}" srcOrd="0" destOrd="1"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0527F5BC-0C12-BF46-9C67-8B224B73F21B}" type="presOf" srcId="{83F226F8-E36E-449D-B533-1A7D87C28C69}" destId="{602E017F-2DC7-4B15-923E-7AF0B58A84A2}"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0F03A3AB-1908-C94B-B732-F6B477F15EC7}" type="presOf" srcId="{17BD9A47-672F-4BFD-BEC9-3B2DDF33161C}" destId="{C59ADD0E-A8FA-4B11-8052-1BE8787E46B3}" srcOrd="0" destOrd="2" presId="urn:microsoft.com/office/officeart/2005/8/layout/vList6"/>
    <dgm:cxn modelId="{1550E919-4A6C-4249-86B6-77B27818932A}" type="presParOf" srcId="{602E017F-2DC7-4B15-923E-7AF0B58A84A2}" destId="{D39E233D-3563-491A-BBE8-A56CBCE9356C}" srcOrd="0" destOrd="0" presId="urn:microsoft.com/office/officeart/2005/8/layout/vList6"/>
    <dgm:cxn modelId="{957C85AE-1087-5F4C-9B24-5E61EA163635}" type="presParOf" srcId="{D39E233D-3563-491A-BBE8-A56CBCE9356C}" destId="{50BBF47A-20CF-4D27-8D0C-1F02C06EF581}" srcOrd="0" destOrd="0" presId="urn:microsoft.com/office/officeart/2005/8/layout/vList6"/>
    <dgm:cxn modelId="{309583D1-48A6-C24C-812A-11BA68FE16CB}" type="presParOf" srcId="{D39E233D-3563-491A-BBE8-A56CBCE9356C}" destId="{C59ADD0E-A8FA-4B11-8052-1BE8787E46B3}" srcOrd="1" destOrd="0" presId="urn:microsoft.com/office/officeart/2005/8/layout/vList6"/>
    <dgm:cxn modelId="{734986D6-8F06-2748-9572-6415FBA34CD4}" type="presParOf" srcId="{602E017F-2DC7-4B15-923E-7AF0B58A84A2}" destId="{5AF299DB-2132-487A-9E10-D98FE8E1763C}" srcOrd="1" destOrd="0" presId="urn:microsoft.com/office/officeart/2005/8/layout/vList6"/>
    <dgm:cxn modelId="{19FB402D-EF8F-D34C-89F9-64C2BB18063E}" type="presParOf" srcId="{602E017F-2DC7-4B15-923E-7AF0B58A84A2}" destId="{01BE5A3D-3038-4D40-84E6-2ACCDA109179}" srcOrd="2" destOrd="0" presId="urn:microsoft.com/office/officeart/2005/8/layout/vList6"/>
    <dgm:cxn modelId="{887CB308-BF46-B340-83A7-C90D6D22F4E8}" type="presParOf" srcId="{01BE5A3D-3038-4D40-84E6-2ACCDA109179}" destId="{D48B4A4C-14E3-40A7-A46E-2DF1C54F3FF1}" srcOrd="0" destOrd="0" presId="urn:microsoft.com/office/officeart/2005/8/layout/vList6"/>
    <dgm:cxn modelId="{DB9E8896-AA4A-544A-AA64-996F0C9EB58F}" type="presParOf" srcId="{01BE5A3D-3038-4D40-84E6-2ACCDA109179}" destId="{428854DD-4558-4CE7-8DFC-1384B21CF925}" srcOrd="1" destOrd="0" presId="urn:microsoft.com/office/officeart/2005/8/layout/vList6"/>
    <dgm:cxn modelId="{DFC00102-96F5-364E-9C00-C433E4A0164C}" type="presParOf" srcId="{602E017F-2DC7-4B15-923E-7AF0B58A84A2}" destId="{C86DE1E9-9623-40B2-BA1D-26A8DE404280}" srcOrd="3" destOrd="0" presId="urn:microsoft.com/office/officeart/2005/8/layout/vList6"/>
    <dgm:cxn modelId="{3174733F-A398-1B47-A5EE-3D73E15B6569}" type="presParOf" srcId="{602E017F-2DC7-4B15-923E-7AF0B58A84A2}" destId="{3088FC37-4AEC-4CDA-9BF2-DA9A170DE8AB}" srcOrd="4" destOrd="0" presId="urn:microsoft.com/office/officeart/2005/8/layout/vList6"/>
    <dgm:cxn modelId="{453096DB-CFD9-3843-840D-BBCD6BE150F1}" type="presParOf" srcId="{3088FC37-4AEC-4CDA-9BF2-DA9A170DE8AB}" destId="{36D9BB4A-5F9F-4D22-9CCC-CEE6D4829A6B}" srcOrd="0" destOrd="0" presId="urn:microsoft.com/office/officeart/2005/8/layout/vList6"/>
    <dgm:cxn modelId="{8FF3E451-C714-8C4A-B532-04A0BF99F701}"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614153" y="0"/>
          <a:ext cx="3921231" cy="1228698"/>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614153" y="153587"/>
        <a:ext cx="3460469" cy="921524"/>
      </dsp:txXfrm>
    </dsp:sp>
    <dsp:sp modelId="{50BBF47A-20CF-4D27-8D0C-1F02C06EF581}">
      <dsp:nvSpPr>
        <dsp:cNvPr id="0" name=""/>
        <dsp:cNvSpPr/>
      </dsp:nvSpPr>
      <dsp:spPr>
        <a:xfrm>
          <a:off x="0" y="0"/>
          <a:ext cx="2614154" cy="122869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59980" y="59980"/>
        <a:ext cx="2494194" cy="1108738"/>
      </dsp:txXfrm>
    </dsp:sp>
    <dsp:sp modelId="{428854DD-4558-4CE7-8DFC-1384B21CF925}">
      <dsp:nvSpPr>
        <dsp:cNvPr id="0" name=""/>
        <dsp:cNvSpPr/>
      </dsp:nvSpPr>
      <dsp:spPr>
        <a:xfrm>
          <a:off x="2614153" y="1351568"/>
          <a:ext cx="3921231" cy="1228698"/>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614153" y="1505155"/>
        <a:ext cx="3460469" cy="921524"/>
      </dsp:txXfrm>
    </dsp:sp>
    <dsp:sp modelId="{D48B4A4C-14E3-40A7-A46E-2DF1C54F3FF1}">
      <dsp:nvSpPr>
        <dsp:cNvPr id="0" name=""/>
        <dsp:cNvSpPr/>
      </dsp:nvSpPr>
      <dsp:spPr>
        <a:xfrm>
          <a:off x="0" y="1351568"/>
          <a:ext cx="2614154" cy="1228698"/>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59980" y="1411548"/>
        <a:ext cx="2494194" cy="1108738"/>
      </dsp:txXfrm>
    </dsp:sp>
    <dsp:sp modelId="{04FFBF64-3F44-42D7-9A4A-A6E955968CAE}">
      <dsp:nvSpPr>
        <dsp:cNvPr id="0" name=""/>
        <dsp:cNvSpPr/>
      </dsp:nvSpPr>
      <dsp:spPr>
        <a:xfrm>
          <a:off x="2614153" y="2703136"/>
          <a:ext cx="3921231" cy="1228698"/>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614153" y="2856723"/>
        <a:ext cx="3460469" cy="921524"/>
      </dsp:txXfrm>
    </dsp:sp>
    <dsp:sp modelId="{36D9BB4A-5F9F-4D22-9CCC-CEE6D4829A6B}">
      <dsp:nvSpPr>
        <dsp:cNvPr id="0" name=""/>
        <dsp:cNvSpPr/>
      </dsp:nvSpPr>
      <dsp:spPr>
        <a:xfrm>
          <a:off x="0" y="2703136"/>
          <a:ext cx="2614154" cy="1228698"/>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59980" y="2763116"/>
        <a:ext cx="2494194" cy="110873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965191"/>
            <a:ext cx="2798064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0881360"/>
            <a:ext cx="23042880" cy="490728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992" y="3689351"/>
            <a:ext cx="41473757" cy="786453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18301" y="3689351"/>
            <a:ext cx="123884053" cy="786453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2339321"/>
            <a:ext cx="27980640" cy="381381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8138799"/>
            <a:ext cx="27980640" cy="4200524"/>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18299" y="21504911"/>
            <a:ext cx="82678903"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445844" y="21504911"/>
            <a:ext cx="82678907"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768986"/>
            <a:ext cx="2962656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2" y="4298317"/>
            <a:ext cx="14544677"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645922" y="6089651"/>
            <a:ext cx="14544677"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298317"/>
            <a:ext cx="14550390"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6722092" y="6089651"/>
            <a:ext cx="14550390"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4" y="764540"/>
            <a:ext cx="10829927" cy="325374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2870180" y="764543"/>
            <a:ext cx="18402300" cy="16388716"/>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4" y="4018283"/>
            <a:ext cx="10829927" cy="13134976"/>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3441681"/>
            <a:ext cx="19751040" cy="1586866"/>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6452237" y="1715770"/>
            <a:ext cx="19751040" cy="1152144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6452237" y="15028547"/>
            <a:ext cx="19751040" cy="2253614"/>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768986"/>
            <a:ext cx="29626560" cy="32004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4480563"/>
            <a:ext cx="29626560" cy="12672696"/>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17797781"/>
            <a:ext cx="7680960" cy="102235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1247120" y="17797781"/>
            <a:ext cx="10424160" cy="102235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17797781"/>
            <a:ext cx="7680960" cy="102235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8516226" y="4314118"/>
            <a:ext cx="7731309" cy="14403004"/>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18" name="Rectangle 17"/>
          <p:cNvSpPr/>
          <p:nvPr/>
        </p:nvSpPr>
        <p:spPr>
          <a:xfrm>
            <a:off x="24751544" y="4314118"/>
            <a:ext cx="7731309" cy="14403004"/>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0" name="Rectangle 19"/>
          <p:cNvSpPr/>
          <p:nvPr/>
        </p:nvSpPr>
        <p:spPr>
          <a:xfrm>
            <a:off x="16638303" y="4314118"/>
            <a:ext cx="7731309" cy="14403004"/>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1" name="Rectangle 20"/>
          <p:cNvSpPr/>
          <p:nvPr/>
        </p:nvSpPr>
        <p:spPr>
          <a:xfrm>
            <a:off x="439961" y="4314118"/>
            <a:ext cx="7731309" cy="14403004"/>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32" name="Rectangle 31"/>
          <p:cNvSpPr/>
          <p:nvPr/>
        </p:nvSpPr>
        <p:spPr>
          <a:xfrm>
            <a:off x="420469" y="529185"/>
            <a:ext cx="32070810" cy="3371779"/>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noFill/>
            </a:endParaRPr>
          </a:p>
        </p:txBody>
      </p:sp>
      <p:sp>
        <p:nvSpPr>
          <p:cNvPr id="12" name="TextBox 11"/>
          <p:cNvSpPr txBox="1"/>
          <p:nvPr/>
        </p:nvSpPr>
        <p:spPr>
          <a:xfrm>
            <a:off x="3988773" y="968277"/>
            <a:ext cx="24937681" cy="2484065"/>
          </a:xfrm>
          <a:prstGeom prst="rect">
            <a:avLst/>
          </a:prstGeom>
          <a:noFill/>
        </p:spPr>
        <p:txBody>
          <a:bodyPr wrap="square" lIns="52249" tIns="26124" rIns="52249" bIns="26124" rtlCol="0">
            <a:spAutoFit/>
          </a:bodyPr>
          <a:lstStyle/>
          <a:p>
            <a:pPr algn="ctr">
              <a:defRPr/>
            </a:pPr>
            <a:r>
              <a:rPr lang="en-US" sz="8800" b="1" dirty="0" smtClean="0"/>
              <a:t>42” </a:t>
            </a:r>
            <a:r>
              <a:rPr lang="en-US" sz="8800" b="1" dirty="0"/>
              <a:t>x </a:t>
            </a:r>
            <a:r>
              <a:rPr lang="en-US" sz="8800" b="1" dirty="0" smtClean="0"/>
              <a:t>72” </a:t>
            </a:r>
            <a:r>
              <a:rPr lang="en-US" sz="8800" b="1" dirty="0"/>
              <a:t>Poster Template with Tips</a:t>
            </a:r>
          </a:p>
          <a:p>
            <a:pPr algn="ctr">
              <a:spcBef>
                <a:spcPts val="1199"/>
              </a:spcBef>
              <a:defRPr/>
            </a:pPr>
            <a:r>
              <a:rPr lang="en-US" sz="6000" dirty="0">
                <a:cs typeface="Calibri"/>
              </a:rPr>
              <a:t>CSUF Faculty Development Center</a:t>
            </a:r>
          </a:p>
        </p:txBody>
      </p:sp>
      <p:sp>
        <p:nvSpPr>
          <p:cNvPr id="13" name="TextBox 12"/>
          <p:cNvSpPr txBox="1"/>
          <p:nvPr/>
        </p:nvSpPr>
        <p:spPr>
          <a:xfrm>
            <a:off x="820644" y="4665824"/>
            <a:ext cx="6977285" cy="11809823"/>
          </a:xfrm>
          <a:prstGeom prst="rect">
            <a:avLst/>
          </a:prstGeom>
          <a:noFill/>
        </p:spPr>
        <p:txBody>
          <a:bodyPr wrap="square" lIns="52249" tIns="26124" rIns="52249" bIns="26124" rtlCol="0">
            <a:spAutoFit/>
          </a:bodyPr>
          <a:lstStyle/>
          <a:p>
            <a:pPr algn="ctr"/>
            <a:r>
              <a:rPr lang="en-US" sz="2800" b="1" dirty="0">
                <a:ea typeface="Times New Roman" pitchFamily="39" charset="0"/>
                <a:cs typeface="Calibri"/>
              </a:rPr>
              <a:t>Using This Template</a:t>
            </a:r>
          </a:p>
          <a:p>
            <a:pPr algn="ctr"/>
            <a:endParaRPr lang="en-US" sz="2000" b="1" i="1" dirty="0">
              <a:ea typeface="Times New Roman" pitchFamily="39" charset="0"/>
              <a:cs typeface="Calibri"/>
            </a:endParaRPr>
          </a:p>
          <a:p>
            <a:pPr algn="just"/>
            <a:r>
              <a:rPr lang="en-US" sz="2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000" dirty="0">
              <a:cs typeface="Calibri"/>
            </a:endParaRPr>
          </a:p>
          <a:p>
            <a:pPr algn="just"/>
            <a:r>
              <a:rPr lang="en-US" sz="2000" dirty="0">
                <a:cs typeface="Calibri"/>
              </a:rPr>
              <a:t>To save you time, we have used a recommended layout and recommended font sizes for headings and body. </a:t>
            </a:r>
          </a:p>
          <a:p>
            <a:pPr algn="just"/>
            <a:endParaRPr lang="en-US" sz="2000" dirty="0">
              <a:cs typeface="Calibri"/>
            </a:endParaRPr>
          </a:p>
          <a:p>
            <a:pPr algn="just"/>
            <a:r>
              <a:rPr lang="en-US" sz="2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000" dirty="0" smtClean="0">
              <a:cs typeface="Calibri"/>
            </a:endParaRPr>
          </a:p>
          <a:p>
            <a:pPr algn="just"/>
            <a:endParaRPr lang="en-US" sz="2000" dirty="0">
              <a:cs typeface="Calibri"/>
            </a:endParaRPr>
          </a:p>
          <a:p>
            <a:pPr algn="ctr"/>
            <a:r>
              <a:rPr lang="en-US" sz="2800" b="1" dirty="0">
                <a:ea typeface="Times New Roman" pitchFamily="39" charset="0"/>
                <a:cs typeface="Calibri"/>
              </a:rPr>
              <a:t>Print at 200%</a:t>
            </a:r>
          </a:p>
          <a:p>
            <a:pPr algn="ctr"/>
            <a:endParaRPr lang="en-US" sz="2000" b="1" i="1" dirty="0">
              <a:ea typeface="Times New Roman" pitchFamily="39" charset="0"/>
              <a:cs typeface="Calibri"/>
            </a:endParaRPr>
          </a:p>
          <a:p>
            <a:r>
              <a:rPr lang="en-US" sz="2000" dirty="0">
                <a:ea typeface="Times New Roman" pitchFamily="39" charset="0"/>
                <a:cs typeface="Calibri"/>
              </a:rPr>
              <a:t>Power Point limits the size to 56 inches. In order to get a larger width this poster is sized </a:t>
            </a:r>
            <a:r>
              <a:rPr lang="en-US" sz="2000" dirty="0" smtClean="0">
                <a:ea typeface="Times New Roman" pitchFamily="39" charset="0"/>
                <a:cs typeface="Calibri"/>
              </a:rPr>
              <a:t>21 </a:t>
            </a:r>
            <a:r>
              <a:rPr lang="en-US" sz="2000" dirty="0">
                <a:ea typeface="Times New Roman" pitchFamily="39" charset="0"/>
                <a:cs typeface="Calibri"/>
              </a:rPr>
              <a:t>x 36 inches.  It will then be printed at 200% to achieve a </a:t>
            </a:r>
            <a:r>
              <a:rPr lang="en-US" sz="2000" dirty="0" smtClean="0">
                <a:ea typeface="Times New Roman" pitchFamily="39" charset="0"/>
                <a:cs typeface="Calibri"/>
              </a:rPr>
              <a:t>42 x 72 </a:t>
            </a:r>
            <a:r>
              <a:rPr lang="en-US" sz="2000" dirty="0">
                <a:ea typeface="Times New Roman" pitchFamily="39" charset="0"/>
                <a:cs typeface="Calibri"/>
              </a:rPr>
              <a:t>inch poster.</a:t>
            </a:r>
          </a:p>
          <a:p>
            <a:pPr algn="just"/>
            <a:endParaRPr lang="en-US" sz="2000" dirty="0">
              <a:cs typeface="Calibri"/>
            </a:endParaRPr>
          </a:p>
          <a:p>
            <a:pPr lvl="0" algn="ctr"/>
            <a:r>
              <a:rPr lang="en-US" sz="2800" b="1" dirty="0">
                <a:solidFill>
                  <a:prstClr val="black"/>
                </a:solidFill>
                <a:ea typeface="Times New Roman" pitchFamily="39" charset="0"/>
                <a:cs typeface="Calibri"/>
              </a:rPr>
              <a:t>Reader-Friendly Layout Tips</a:t>
            </a:r>
          </a:p>
          <a:p>
            <a:pPr algn="just"/>
            <a:endParaRPr lang="en-US" sz="2000" dirty="0">
              <a:ea typeface="Times New Roman" pitchFamily="39" charset="0"/>
              <a:cs typeface="Calibri"/>
            </a:endParaRPr>
          </a:p>
          <a:p>
            <a:pPr algn="just"/>
            <a:r>
              <a:rPr lang="en-US" sz="2000" dirty="0"/>
              <a:t>Create your poster with your reader in mind! Follow these tips:</a:t>
            </a:r>
          </a:p>
          <a:p>
            <a:pPr algn="just"/>
            <a:endParaRPr lang="en-US" sz="2000" dirty="0"/>
          </a:p>
          <a:p>
            <a:pPr marL="274638" indent="-274638" algn="just">
              <a:spcAft>
                <a:spcPts val="3000"/>
              </a:spcAft>
              <a:buFont typeface="Arial" panose="020B0604020202020204" pitchFamily="34" charset="0"/>
              <a:buChar char="•"/>
            </a:pPr>
            <a:r>
              <a:rPr lang="en-US" sz="2000" dirty="0"/>
              <a:t>Everything should big enough to read from 3 to 6 feet away.</a:t>
            </a:r>
          </a:p>
          <a:p>
            <a:pPr marL="274638" indent="-274638" algn="just">
              <a:spcAft>
                <a:spcPts val="3000"/>
              </a:spcAft>
              <a:buFont typeface="Arial" panose="020B0604020202020204" pitchFamily="34" charset="0"/>
              <a:buChar char="•"/>
            </a:pPr>
            <a:r>
              <a:rPr lang="en-US" sz="2000" dirty="0"/>
              <a:t>Your audience should be able to read the text in 5-10 minutes. </a:t>
            </a:r>
          </a:p>
          <a:p>
            <a:pPr marL="274638" indent="-274638" algn="just">
              <a:spcAft>
                <a:spcPts val="3000"/>
              </a:spcAft>
              <a:buFont typeface="Arial" panose="020B0604020202020204" pitchFamily="34" charset="0"/>
              <a:buChar char="•"/>
            </a:pPr>
            <a:r>
              <a:rPr lang="en-US" sz="2000" dirty="0"/>
              <a:t>Summarize your research to reduce the amount of text.  </a:t>
            </a:r>
          </a:p>
          <a:p>
            <a:pPr marL="274638" indent="-274638" algn="just">
              <a:spcAft>
                <a:spcPts val="3000"/>
              </a:spcAft>
              <a:buFont typeface="Arial" panose="020B0604020202020204" pitchFamily="34" charset="0"/>
              <a:buChar char="•"/>
            </a:pPr>
            <a:r>
              <a:rPr lang="en-US" sz="20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000" dirty="0"/>
              <a:t>Keep your layout simple and uncluttered. </a:t>
            </a:r>
            <a:endParaRPr lang="en-US" sz="2000" dirty="0">
              <a:cs typeface="Calibri"/>
            </a:endParaRPr>
          </a:p>
        </p:txBody>
      </p:sp>
      <p:sp>
        <p:nvSpPr>
          <p:cNvPr id="14" name="TextBox 13"/>
          <p:cNvSpPr txBox="1"/>
          <p:nvPr/>
        </p:nvSpPr>
        <p:spPr>
          <a:xfrm>
            <a:off x="16932646" y="4665824"/>
            <a:ext cx="7174094" cy="9409166"/>
          </a:xfrm>
          <a:prstGeom prst="rect">
            <a:avLst/>
          </a:prstGeom>
          <a:noFill/>
        </p:spPr>
        <p:txBody>
          <a:bodyPr wrap="square" lIns="52249" tIns="26124" rIns="52249" bIns="26124" rtlCol="0">
            <a:spAutoFit/>
          </a:bodyPr>
          <a:lstStyle/>
          <a:p>
            <a:pPr lvl="0" algn="ctr"/>
            <a:r>
              <a:rPr lang="en-US" sz="2800" b="1" dirty="0" smtClean="0">
                <a:solidFill>
                  <a:prstClr val="black"/>
                </a:solidFill>
                <a:latin typeface="Calibri" panose="020F0502020204030204" pitchFamily="34" charset="0"/>
                <a:ea typeface="Times New Roman" pitchFamily="39" charset="0"/>
                <a:cs typeface="Calibri"/>
              </a:rPr>
              <a:t>Graphics</a:t>
            </a:r>
            <a:endParaRPr lang="en-US" sz="2800" b="1" dirty="0">
              <a:solidFill>
                <a:prstClr val="black"/>
              </a:solidFill>
              <a:latin typeface="Calibri" panose="020F0502020204030204" pitchFamily="34" charset="0"/>
              <a:ea typeface="Times New Roman" pitchFamily="39" charset="0"/>
              <a:cs typeface="Calibri"/>
            </a:endParaRP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Click </a:t>
            </a:r>
            <a:r>
              <a:rPr lang="en-US" sz="2000" b="1" dirty="0">
                <a:solidFill>
                  <a:prstClr val="black"/>
                </a:solidFill>
                <a:latin typeface="Calibri" panose="020F0502020204030204" pitchFamily="34" charset="0"/>
                <a:ea typeface="Times New Roman" pitchFamily="39" charset="0"/>
                <a:cs typeface="Calibri"/>
              </a:rPr>
              <a:t>Insert</a:t>
            </a:r>
            <a:r>
              <a:rPr lang="en-US" sz="2000" dirty="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a:t>
            </a: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0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5" name="TextBox 14"/>
          <p:cNvSpPr txBox="1"/>
          <p:nvPr/>
        </p:nvSpPr>
        <p:spPr>
          <a:xfrm>
            <a:off x="25020212" y="4665824"/>
            <a:ext cx="7174095" cy="10486384"/>
          </a:xfrm>
          <a:prstGeom prst="rect">
            <a:avLst/>
          </a:prstGeom>
          <a:noFill/>
        </p:spPr>
        <p:txBody>
          <a:bodyPr wrap="square" lIns="52249" tIns="26124" rIns="52249" bIns="26124" rtlCol="0">
            <a:spAutoFit/>
          </a:bodyPr>
          <a:lstStyle/>
          <a:p>
            <a:pPr algn="ctr"/>
            <a:r>
              <a:rPr lang="en-US" sz="2800" b="1" dirty="0" smtClean="0">
                <a:latin typeface="Calibri" panose="020F0502020204030204" pitchFamily="34" charset="0"/>
                <a:ea typeface="Times New Roman" pitchFamily="39" charset="0"/>
                <a:cs typeface="Calibri"/>
              </a:rPr>
              <a:t>Logos</a:t>
            </a:r>
            <a:endParaRPr lang="en-US" sz="2800" b="1" dirty="0">
              <a:latin typeface="Calibri" panose="020F0502020204030204" pitchFamily="34" charset="0"/>
              <a:ea typeface="Times New Roman" pitchFamily="39" charset="0"/>
              <a:cs typeface="Calibri"/>
            </a:endParaRPr>
          </a:p>
          <a:p>
            <a:pPr algn="ctr"/>
            <a:endParaRPr lang="en-US" sz="2000" b="1" i="1" dirty="0">
              <a:latin typeface="Calibri" panose="020F0502020204030204" pitchFamily="34" charset="0"/>
              <a:ea typeface="Times New Roman" pitchFamily="39" charset="0"/>
              <a:cs typeface="Calibri"/>
            </a:endParaRPr>
          </a:p>
          <a:p>
            <a:r>
              <a:rPr lang="en-US" sz="20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000" dirty="0">
              <a:latin typeface="Calibri" panose="020F0502020204030204" pitchFamily="34" charset="0"/>
              <a:ea typeface="Times New Roman" pitchFamily="39" charset="0"/>
              <a:cs typeface="Calibri"/>
            </a:endParaRPr>
          </a:p>
          <a:p>
            <a:pPr algn="ctr"/>
            <a:r>
              <a:rPr lang="en-US" sz="2800" b="1" dirty="0">
                <a:solidFill>
                  <a:prstClr val="black"/>
                </a:solidFill>
                <a:latin typeface="Calibri" panose="020F0502020204030204" pitchFamily="34" charset="0"/>
                <a:ea typeface="Times New Roman" pitchFamily="39" charset="0"/>
                <a:cs typeface="Calibri"/>
              </a:rPr>
              <a:t>Free </a:t>
            </a:r>
            <a:r>
              <a:rPr lang="en-US" sz="2800" b="1" dirty="0" smtClean="0">
                <a:solidFill>
                  <a:prstClr val="black"/>
                </a:solidFill>
                <a:latin typeface="Calibri" panose="020F0502020204030204" pitchFamily="34" charset="0"/>
                <a:ea typeface="Times New Roman" pitchFamily="39" charset="0"/>
                <a:cs typeface="Calibri"/>
              </a:rPr>
              <a:t>Images</a:t>
            </a: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r>
              <a:rPr lang="en-US" sz="2000" dirty="0">
                <a:solidFill>
                  <a:prstClr val="black"/>
                </a:solidFill>
                <a:latin typeface="Calibri" panose="020F0502020204030204" pitchFamily="34" charset="0"/>
                <a:ea typeface="Times New Roman" pitchFamily="39" charset="0"/>
                <a:cs typeface="Calibri"/>
              </a:rPr>
              <a:t>Images capture readers’ attention! Here are  some  sources for free ones</a:t>
            </a:r>
            <a:r>
              <a:rPr lang="en-US" sz="2000" dirty="0" smtClean="0">
                <a:solidFill>
                  <a:prstClr val="black"/>
                </a:solidFill>
                <a:latin typeface="Calibri" panose="020F0502020204030204" pitchFamily="34" charset="0"/>
                <a:ea typeface="Times New Roman" pitchFamily="39" charset="0"/>
                <a:cs typeface="Calibri"/>
              </a:rPr>
              <a:t>:</a:t>
            </a:r>
          </a:p>
          <a:p>
            <a:endParaRPr lang="en-US" sz="2000" dirty="0">
              <a:solidFill>
                <a:prstClr val="black"/>
              </a:solidFill>
              <a:latin typeface="Calibri" panose="020F0502020204030204" pitchFamily="34" charset="0"/>
              <a:ea typeface="Times New Roman" pitchFamily="39" charset="0"/>
              <a:cs typeface="Calibri"/>
            </a:endParaRPr>
          </a:p>
          <a:p>
            <a:pPr lvl="1">
              <a:spcAft>
                <a:spcPts val="1200"/>
              </a:spcAft>
            </a:pPr>
            <a:r>
              <a:rPr lang="en-US" sz="2000" u="sng" dirty="0">
                <a:hlinkClick r:id="rId2"/>
              </a:rPr>
              <a:t>https://unsplash.com</a:t>
            </a:r>
            <a:endParaRPr lang="en-US" sz="2000" dirty="0"/>
          </a:p>
          <a:p>
            <a:pPr lvl="1">
              <a:spcAft>
                <a:spcPts val="1200"/>
              </a:spcAft>
            </a:pPr>
            <a:r>
              <a:rPr lang="en-US" sz="2000" u="sng" dirty="0">
                <a:hlinkClick r:id="rId3"/>
              </a:rPr>
              <a:t>https://www.pexels.com</a:t>
            </a:r>
            <a:endParaRPr lang="en-US" sz="2000" dirty="0"/>
          </a:p>
          <a:p>
            <a:pPr lvl="1">
              <a:spcAft>
                <a:spcPts val="1200"/>
              </a:spcAft>
            </a:pPr>
            <a:r>
              <a:rPr lang="en-US" sz="2000" u="sng" dirty="0">
                <a:hlinkClick r:id="rId4"/>
              </a:rPr>
              <a:t>https://stocksnap.io</a:t>
            </a:r>
            <a:endParaRPr lang="en-US" sz="2000" dirty="0"/>
          </a:p>
          <a:p>
            <a:pPr lvl="1">
              <a:spcAft>
                <a:spcPts val="1200"/>
              </a:spcAft>
            </a:pPr>
            <a:r>
              <a:rPr lang="en-US" sz="2000" u="sng" dirty="0">
                <a:hlinkClick r:id="rId5"/>
              </a:rPr>
              <a:t>http://</a:t>
            </a:r>
            <a:r>
              <a:rPr lang="en-US" sz="2000" u="sng" dirty="0" smtClean="0">
                <a:hlinkClick r:id="rId5"/>
              </a:rPr>
              <a:t>picography.co</a:t>
            </a:r>
            <a:endParaRPr lang="en-US" sz="2000" dirty="0"/>
          </a:p>
        </p:txBody>
      </p:sp>
      <p:graphicFrame>
        <p:nvGraphicFramePr>
          <p:cNvPr id="16" name="Diagram 15"/>
          <p:cNvGraphicFramePr/>
          <p:nvPr>
            <p:extLst>
              <p:ext uri="{D42A27DB-BD31-4B8C-83A1-F6EECF244321}">
                <p14:modId xmlns:p14="http://schemas.microsoft.com/office/powerpoint/2010/main" val="1678290956"/>
              </p:ext>
            </p:extLst>
          </p:nvPr>
        </p:nvGraphicFramePr>
        <p:xfrm>
          <a:off x="17253225" y="14248480"/>
          <a:ext cx="6535385" cy="393183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9" name="Content Placeholder 3"/>
          <p:cNvGraphicFramePr>
            <a:graphicFrameLocks/>
          </p:cNvGraphicFramePr>
          <p:nvPr>
            <p:extLst>
              <p:ext uri="{D42A27DB-BD31-4B8C-83A1-F6EECF244321}">
                <p14:modId xmlns:p14="http://schemas.microsoft.com/office/powerpoint/2010/main" val="2980231474"/>
              </p:ext>
            </p:extLst>
          </p:nvPr>
        </p:nvGraphicFramePr>
        <p:xfrm>
          <a:off x="16886515" y="6574703"/>
          <a:ext cx="7268804" cy="5189029"/>
        </p:xfrm>
        <a:graphic>
          <a:graphicData uri="http://schemas.openxmlformats.org/drawingml/2006/chart">
            <c:chart xmlns:c="http://schemas.openxmlformats.org/drawingml/2006/chart" xmlns:r="http://schemas.openxmlformats.org/officeDocument/2006/relationships" r:id="rId11"/>
          </a:graphicData>
        </a:graphic>
      </p:graphicFrame>
      <p:pic>
        <p:nvPicPr>
          <p:cNvPr id="25" name="Picture 2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5011518" y="7176975"/>
            <a:ext cx="7181843" cy="4965513"/>
          </a:xfrm>
          <a:prstGeom prst="rect">
            <a:avLst/>
          </a:prstGeom>
        </p:spPr>
      </p:pic>
      <p:sp>
        <p:nvSpPr>
          <p:cNvPr id="26" name="TextBox 25"/>
          <p:cNvSpPr txBox="1"/>
          <p:nvPr/>
        </p:nvSpPr>
        <p:spPr>
          <a:xfrm>
            <a:off x="8853968" y="4665824"/>
            <a:ext cx="7062696" cy="11932934"/>
          </a:xfrm>
          <a:prstGeom prst="rect">
            <a:avLst/>
          </a:prstGeom>
          <a:noFill/>
        </p:spPr>
        <p:txBody>
          <a:bodyPr wrap="square" lIns="52249" tIns="26124" rIns="52249" bIns="26124" rtlCol="0">
            <a:spAutoFit/>
          </a:bodyPr>
          <a:lstStyle/>
          <a:p>
            <a:pPr lvl="0" algn="ctr"/>
            <a:r>
              <a:rPr lang="en-US" sz="2800" b="1" dirty="0" smtClean="0">
                <a:solidFill>
                  <a:prstClr val="black"/>
                </a:solidFill>
                <a:ea typeface="Times New Roman" pitchFamily="39" charset="0"/>
                <a:cs typeface="Calibri"/>
              </a:rPr>
              <a:t>Changing </a:t>
            </a:r>
            <a:r>
              <a:rPr lang="en-US" sz="2800" b="1" dirty="0">
                <a:solidFill>
                  <a:prstClr val="black"/>
                </a:solidFill>
                <a:ea typeface="Times New Roman" pitchFamily="39" charset="0"/>
                <a:cs typeface="Calibri"/>
              </a:rPr>
              <a:t>the Layout</a:t>
            </a:r>
          </a:p>
          <a:p>
            <a:pPr lvl="0" algn="just"/>
            <a:endParaRPr lang="en-US" sz="2000" b="1" dirty="0">
              <a:solidFill>
                <a:prstClr val="black"/>
              </a:solidFill>
              <a:ea typeface="Times New Roman" pitchFamily="39" charset="0"/>
              <a:cs typeface="Calibri"/>
            </a:endParaRPr>
          </a:p>
          <a:p>
            <a:pPr algn="just"/>
            <a:r>
              <a:rPr lang="en-US" sz="2000" dirty="0">
                <a:cs typeface="Calibri"/>
              </a:rPr>
              <a:t>When changing the poster’s layout, do </a:t>
            </a:r>
            <a:r>
              <a:rPr lang="en-US" sz="2000" b="1" dirty="0">
                <a:cs typeface="Calibri"/>
              </a:rPr>
              <a:t>not</a:t>
            </a:r>
            <a:r>
              <a:rPr lang="en-US" sz="2000" dirty="0">
                <a:cs typeface="Calibri"/>
              </a:rPr>
              <a:t> click “Layout” like you do for a PowerPoint presentation. Instead, to add a new area for textual content, click </a:t>
            </a:r>
            <a:r>
              <a:rPr lang="en-US" sz="2000" b="1" dirty="0">
                <a:cs typeface="Calibri"/>
              </a:rPr>
              <a:t>Insert</a:t>
            </a:r>
            <a:r>
              <a:rPr lang="en-US" sz="2000" dirty="0">
                <a:cs typeface="Calibri"/>
              </a:rPr>
              <a:t> and then </a:t>
            </a:r>
            <a:r>
              <a:rPr lang="en-US" sz="2000" b="1" dirty="0">
                <a:cs typeface="Calibri"/>
              </a:rPr>
              <a:t>Text Box</a:t>
            </a:r>
            <a:r>
              <a:rPr lang="en-US" sz="2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000" dirty="0">
              <a:cs typeface="Calibri"/>
            </a:endParaRPr>
          </a:p>
          <a:p>
            <a:pPr algn="just"/>
            <a:r>
              <a:rPr lang="en-US" sz="2000" dirty="0">
                <a:cs typeface="Calibri"/>
              </a:rPr>
              <a:t>Click </a:t>
            </a:r>
            <a:r>
              <a:rPr lang="en-US" sz="2000" b="1" dirty="0">
                <a:cs typeface="Calibri"/>
              </a:rPr>
              <a:t>View</a:t>
            </a:r>
            <a:r>
              <a:rPr lang="en-US" sz="2000" dirty="0">
                <a:cs typeface="Calibri"/>
              </a:rPr>
              <a:t> and check </a:t>
            </a:r>
            <a:r>
              <a:rPr lang="en-US" sz="2000" b="1" dirty="0">
                <a:cs typeface="Calibri"/>
              </a:rPr>
              <a:t>Gridlines</a:t>
            </a:r>
            <a:r>
              <a:rPr lang="en-US" sz="2000" dirty="0">
                <a:cs typeface="Calibri"/>
              </a:rPr>
              <a:t> to see if text boxes are aligned in height</a:t>
            </a:r>
            <a:r>
              <a:rPr lang="en-US" sz="2000" dirty="0" smtClean="0">
                <a:cs typeface="Calibri"/>
              </a:rPr>
              <a:t>.</a:t>
            </a:r>
          </a:p>
          <a:p>
            <a:pPr algn="just"/>
            <a:endParaRPr lang="en-US" sz="2000" dirty="0">
              <a:cs typeface="Calibri"/>
            </a:endParaRPr>
          </a:p>
          <a:p>
            <a:pPr algn="ctr"/>
            <a:r>
              <a:rPr lang="en-US" sz="2800" b="1" dirty="0">
                <a:solidFill>
                  <a:prstClr val="black"/>
                </a:solidFill>
                <a:latin typeface="Calibri" panose="020F0502020204030204" pitchFamily="34" charset="0"/>
                <a:ea typeface="Times New Roman" pitchFamily="39" charset="0"/>
                <a:cs typeface="Calibri"/>
              </a:rPr>
              <a:t>Title Tips</a:t>
            </a:r>
          </a:p>
          <a:p>
            <a:pPr lvl="0" algn="just"/>
            <a:endParaRPr lang="en-US" sz="2000" b="1" i="1" dirty="0">
              <a:solidFill>
                <a:prstClr val="black"/>
              </a:solidFill>
              <a:latin typeface="Calibri" panose="020F0502020204030204" pitchFamily="34" charset="0"/>
              <a:ea typeface="Times New Roman" pitchFamily="39" charset="0"/>
              <a:cs typeface="Calibri"/>
            </a:endParaRPr>
          </a:p>
          <a:p>
            <a:pPr lvl="0" algn="just"/>
            <a:r>
              <a:rPr lang="en-US" sz="2000" dirty="0">
                <a:solidFill>
                  <a:prstClr val="black"/>
                </a:solidFill>
                <a:latin typeface="Calibri" panose="020F0502020204030204" pitchFamily="34" charset="0"/>
              </a:rPr>
              <a:t>Use </a:t>
            </a:r>
            <a:r>
              <a:rPr lang="en-US" sz="2000" b="1" dirty="0">
                <a:solidFill>
                  <a:prstClr val="black"/>
                </a:solidFill>
                <a:latin typeface="Calibri" panose="020F0502020204030204" pitchFamily="34" charset="0"/>
              </a:rPr>
              <a:t>100-point font</a:t>
            </a:r>
            <a:r>
              <a:rPr lang="en-US" sz="2000" dirty="0">
                <a:solidFill>
                  <a:prstClr val="black"/>
                </a:solidFill>
                <a:latin typeface="Calibri" panose="020F0502020204030204" pitchFamily="34" charset="0"/>
              </a:rPr>
              <a:t> or larger for the  poster title and author(s).  </a:t>
            </a:r>
          </a:p>
          <a:p>
            <a:pPr lvl="0" algn="just"/>
            <a:endParaRPr lang="en-US" sz="2000" dirty="0">
              <a:solidFill>
                <a:prstClr val="black"/>
              </a:solidFill>
              <a:latin typeface="Calibri" panose="020F0502020204030204" pitchFamily="34" charset="0"/>
            </a:endParaRPr>
          </a:p>
          <a:p>
            <a:pPr lvl="0" algn="just"/>
            <a:r>
              <a:rPr lang="en-US" sz="2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000" b="1" dirty="0">
              <a:latin typeface="Calibri" panose="020F0502020204030204" pitchFamily="34" charset="0"/>
              <a:ea typeface="Times New Roman" pitchFamily="39" charset="0"/>
              <a:cs typeface="Calibri"/>
            </a:endParaRPr>
          </a:p>
          <a:p>
            <a:pPr algn="ctr"/>
            <a:r>
              <a:rPr lang="en-US" sz="2800" b="1" dirty="0">
                <a:latin typeface="Calibri" panose="020F0502020204030204" pitchFamily="34" charset="0"/>
                <a:ea typeface="Times New Roman" pitchFamily="39" charset="0"/>
                <a:cs typeface="Calibri"/>
              </a:rPr>
              <a:t>Heading Tips</a:t>
            </a:r>
          </a:p>
          <a:p>
            <a:pPr algn="just"/>
            <a:endParaRPr lang="en-US" sz="2000" b="1" i="1" dirty="0">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36-point font </a:t>
            </a:r>
            <a:r>
              <a:rPr lang="en-US" sz="2000" dirty="0">
                <a:latin typeface="Calibri" panose="020F0502020204030204" pitchFamily="34" charset="0"/>
              </a:rPr>
              <a:t>or larger for headings.</a:t>
            </a:r>
          </a:p>
          <a:p>
            <a:pPr algn="just"/>
            <a:endParaRPr lang="en-US" sz="2000" dirty="0">
              <a:latin typeface="Calibri" panose="020F0502020204030204" pitchFamily="34" charset="0"/>
            </a:endParaRPr>
          </a:p>
          <a:p>
            <a:pPr algn="just"/>
            <a:r>
              <a:rPr lang="en-US" sz="2000" dirty="0">
                <a:latin typeface="Calibri" panose="020F0502020204030204" pitchFamily="34" charset="0"/>
              </a:rPr>
              <a:t>Mix upper- and lower-case letters;  all caps are harder to read. </a:t>
            </a:r>
          </a:p>
          <a:p>
            <a:pPr algn="just"/>
            <a:endParaRPr lang="en-US" sz="2000" dirty="0">
              <a:latin typeface="Calibri" panose="020F0502020204030204" pitchFamily="34" charset="0"/>
            </a:endParaRPr>
          </a:p>
          <a:p>
            <a:pPr lvl="0" algn="ctr"/>
            <a:r>
              <a:rPr lang="en-US" sz="2800" b="1" dirty="0">
                <a:solidFill>
                  <a:prstClr val="black"/>
                </a:solidFill>
                <a:latin typeface="Calibri" panose="020F0502020204030204" pitchFamily="34" charset="0"/>
                <a:ea typeface="Times New Roman" pitchFamily="39" charset="0"/>
                <a:cs typeface="Calibri"/>
              </a:rPr>
              <a:t>Body Text Tips</a:t>
            </a:r>
          </a:p>
          <a:p>
            <a:pPr lvl="0" algn="just"/>
            <a:endParaRPr lang="en-US" sz="2000" b="1" dirty="0">
              <a:solidFill>
                <a:prstClr val="black"/>
              </a:solidFill>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28-point font</a:t>
            </a:r>
            <a:r>
              <a:rPr lang="en-US" sz="2000" dirty="0">
                <a:latin typeface="Calibri" panose="020F0502020204030204" pitchFamily="34" charset="0"/>
              </a:rPr>
              <a:t> or larger.</a:t>
            </a:r>
          </a:p>
          <a:p>
            <a:pPr algn="just"/>
            <a:endParaRPr lang="en-US" sz="2000" dirty="0">
              <a:latin typeface="Calibri" panose="020F0502020204030204" pitchFamily="34" charset="0"/>
            </a:endParaRPr>
          </a:p>
          <a:p>
            <a:pPr algn="just"/>
            <a:r>
              <a:rPr lang="en-US" sz="2000" dirty="0">
                <a:latin typeface="Calibri" panose="020F0502020204030204" pitchFamily="34" charset="0"/>
              </a:rPr>
              <a:t>Use a simple font: Calibri, Arial, Cambria, Times New Roman, etc..</a:t>
            </a:r>
          </a:p>
          <a:p>
            <a:pPr algn="just"/>
            <a:endParaRPr lang="en-US" sz="2000" dirty="0">
              <a:latin typeface="Calibri" panose="020F0502020204030204" pitchFamily="34" charset="0"/>
            </a:endParaRPr>
          </a:p>
          <a:p>
            <a:pPr algn="just"/>
            <a:r>
              <a:rPr lang="en-US" sz="2000" dirty="0">
                <a:latin typeface="Calibri" panose="020F0502020204030204" pitchFamily="34" charset="0"/>
              </a:rPr>
              <a:t>Want to tweak the space between lines of text (between headings and body, or in a bulleted list)? Click </a:t>
            </a:r>
            <a:r>
              <a:rPr lang="en-US" sz="2000" b="1" dirty="0">
                <a:latin typeface="Calibri" panose="020F0502020204030204" pitchFamily="34" charset="0"/>
              </a:rPr>
              <a:t>Home</a:t>
            </a:r>
            <a:r>
              <a:rPr lang="en-US" sz="2000" dirty="0">
                <a:latin typeface="Calibri" panose="020F0502020204030204" pitchFamily="34" charset="0"/>
              </a:rPr>
              <a:t>, then </a:t>
            </a:r>
            <a:r>
              <a:rPr lang="en-US" sz="2000" b="1" dirty="0">
                <a:latin typeface="Calibri" panose="020F0502020204030204" pitchFamily="34" charset="0"/>
              </a:rPr>
              <a:t>Paragraph</a:t>
            </a:r>
            <a:r>
              <a:rPr lang="en-US" sz="2000" dirty="0">
                <a:latin typeface="Calibri" panose="020F0502020204030204" pitchFamily="34" charset="0"/>
              </a:rPr>
              <a:t>, then modify the </a:t>
            </a:r>
            <a:r>
              <a:rPr lang="en-US" sz="2000" b="1" dirty="0">
                <a:latin typeface="Calibri" panose="020F0502020204030204" pitchFamily="34" charset="0"/>
              </a:rPr>
              <a:t>Spacing</a:t>
            </a:r>
            <a:r>
              <a:rPr lang="en-US" sz="2000" dirty="0">
                <a:latin typeface="Calibri" panose="020F0502020204030204" pitchFamily="34" charset="0"/>
              </a:rPr>
              <a:t> </a:t>
            </a:r>
            <a:r>
              <a:rPr lang="en-US" sz="2000" b="1" dirty="0">
                <a:latin typeface="Calibri" panose="020F0502020204030204" pitchFamily="34" charset="0"/>
              </a:rPr>
              <a:t>Before</a:t>
            </a:r>
            <a:r>
              <a:rPr lang="en-US" sz="2000" dirty="0">
                <a:latin typeface="Calibri" panose="020F0502020204030204" pitchFamily="34" charset="0"/>
              </a:rPr>
              <a:t> or </a:t>
            </a:r>
            <a:r>
              <a:rPr lang="en-US" sz="2000" b="1" dirty="0">
                <a:latin typeface="Calibri" panose="020F0502020204030204" pitchFamily="34" charset="0"/>
              </a:rPr>
              <a:t>After</a:t>
            </a:r>
            <a:r>
              <a:rPr lang="en-US" sz="2000" dirty="0">
                <a:latin typeface="Calibri" panose="020F0502020204030204" pitchFamily="34" charset="0"/>
              </a:rPr>
              <a:t> specific lines of text</a:t>
            </a:r>
            <a:r>
              <a:rPr lang="en-US" sz="2000" dirty="0" smtClean="0">
                <a:latin typeface="Calibri" panose="020F0502020204030204" pitchFamily="34" charset="0"/>
              </a:rPr>
              <a:t>.</a:t>
            </a:r>
            <a:endParaRPr lang="en-US" sz="2000" dirty="0">
              <a:latin typeface="Calibri" panose="020F0502020204030204" pitchFamily="34" charset="0"/>
            </a:endParaRPr>
          </a:p>
        </p:txBody>
      </p:sp>
      <p:pic>
        <p:nvPicPr>
          <p:cNvPr id="27" name="Picture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654717" y="1498818"/>
            <a:ext cx="3325493" cy="2011468"/>
          </a:xfrm>
          <a:prstGeom prst="rect">
            <a:avLst/>
          </a:prstGeom>
        </p:spPr>
      </p:pic>
      <p:pic>
        <p:nvPicPr>
          <p:cNvPr id="28" name="Picture 2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59675" y="2298354"/>
            <a:ext cx="5269413" cy="12119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927</TotalTime>
  <Words>706</Words>
  <Application>Microsoft Macintosh PowerPoint</Application>
  <PresentationFormat>Custom</PresentationFormat>
  <Paragraphs>113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32</cp:revision>
  <dcterms:created xsi:type="dcterms:W3CDTF">2012-04-09T22:51:13Z</dcterms:created>
  <dcterms:modified xsi:type="dcterms:W3CDTF">2016-08-20T00:49:15Z</dcterms:modified>
</cp:coreProperties>
</file>