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84048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1" d="100"/>
          <a:sy n="31" d="100"/>
        </p:scale>
        <p:origin x="-1760" y="-200"/>
      </p:cViewPr>
      <p:guideLst>
        <p:guide orient="horz" pos="12096"/>
        <p:guide pos="137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1974708952"/>
        <c:axId val="-1974681864"/>
      </c:barChart>
      <c:catAx>
        <c:axId val="-1974708952"/>
        <c:scaling>
          <c:orientation val="minMax"/>
        </c:scaling>
        <c:delete val="0"/>
        <c:axPos val="b"/>
        <c:majorTickMark val="out"/>
        <c:minorTickMark val="none"/>
        <c:tickLblPos val="nextTo"/>
        <c:txPr>
          <a:bodyPr/>
          <a:lstStyle/>
          <a:p>
            <a:pPr>
              <a:defRPr sz="2400"/>
            </a:pPr>
            <a:endParaRPr lang="en-US"/>
          </a:p>
        </c:txPr>
        <c:crossAx val="-1974681864"/>
        <c:crosses val="autoZero"/>
        <c:auto val="1"/>
        <c:lblAlgn val="ctr"/>
        <c:lblOffset val="100"/>
        <c:noMultiLvlLbl val="0"/>
      </c:catAx>
      <c:valAx>
        <c:axId val="-1974681864"/>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19747089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1CEFFDD5-B263-5C4E-ADC7-BB9BD42E905B}" type="presOf" srcId="{7D9EF975-511F-49CB-83D7-034D0DD0B681}" destId="{50BBF47A-20CF-4D27-8D0C-1F02C06EF581}" srcOrd="0" destOrd="0" presId="urn:microsoft.com/office/officeart/2005/8/layout/vList6"/>
    <dgm:cxn modelId="{6B935899-54ED-604D-A28B-C676C2677BBD}" type="presOf" srcId="{AA079224-7D82-40C5-BC8A-4E8D37B30281}" destId="{04FFBF64-3F44-42D7-9A4A-A6E955968CAE}" srcOrd="0" destOrd="1" presId="urn:microsoft.com/office/officeart/2005/8/layout/vList6"/>
    <dgm:cxn modelId="{B8A91449-F61A-8E4A-8662-88808DEEC4C2}" type="presOf" srcId="{E773A900-D277-4874-8863-58D99F849787}" destId="{C59ADD0E-A8FA-4B11-8052-1BE8787E46B3}"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658CB8A2-AD49-3D4E-9EB1-D000951E83DC}" type="presOf" srcId="{C65051E0-8E96-46EA-9B6A-01528A951CA4}" destId="{D48B4A4C-14E3-40A7-A46E-2DF1C54F3FF1}" srcOrd="0" destOrd="0" presId="urn:microsoft.com/office/officeart/2005/8/layout/vList6"/>
    <dgm:cxn modelId="{E11EB859-A9FE-604F-A978-8E2A6DB4F9D4}" type="presOf" srcId="{17BD9A47-672F-4BFD-BEC9-3B2DDF33161C}" destId="{C59ADD0E-A8FA-4B11-8052-1BE8787E46B3}" srcOrd="0" destOrd="2" presId="urn:microsoft.com/office/officeart/2005/8/layout/vList6"/>
    <dgm:cxn modelId="{88AD45D1-2E60-4823-8495-D5EF50A6A85A}" srcId="{C65051E0-8E96-46EA-9B6A-01528A951CA4}" destId="{E0027885-B6C4-428B-8A0F-45665A9B9550}" srcOrd="3" destOrd="0" parTransId="{CEF7A6C1-8448-4DD7-BBBF-EB5DC16F6EDD}" sibTransId="{C6F22A5F-7A03-4D1F-9A6F-026EBFE78CAC}"/>
    <dgm:cxn modelId="{305FC16D-4B34-9640-BF13-63F41AB5B702}" type="presOf" srcId="{6D155998-C8D0-4D9F-ABD4-A1C22BCFF66F}" destId="{428854DD-4558-4CE7-8DFC-1384B21CF925}" srcOrd="0" destOrd="2" presId="urn:microsoft.com/office/officeart/2005/8/layout/vList6"/>
    <dgm:cxn modelId="{C559FBEE-7E68-624C-A878-ACF916210D3E}" type="presOf" srcId="{7FF37380-929C-4E3E-B78D-6A542EBBD8D7}" destId="{428854DD-4558-4CE7-8DFC-1384B21CF925}"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C5DB2747-8F24-5A42-AE80-1C072425E5A5}" type="presOf" srcId="{04861ED6-6233-4AF6-BC4E-D414C454583B}" destId="{428854DD-4558-4CE7-8DFC-1384B21CF925}"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AC0BF7AD-B471-4EFC-ABF4-2B0184BA9BDC}" srcId="{83F226F8-E36E-449D-B533-1A7D87C28C69}" destId="{C65051E0-8E96-46EA-9B6A-01528A951CA4}" srcOrd="1" destOrd="0" parTransId="{4902E303-7D31-4199-8ED5-4880D07F0E46}" sibTransId="{25B4661A-AC4D-491C-B171-0D22D95DA60E}"/>
    <dgm:cxn modelId="{9F4FF810-0BAA-4156-8C71-997A6764C96D}" srcId="{C65051E0-8E96-46EA-9B6A-01528A951CA4}" destId="{6D155998-C8D0-4D9F-ABD4-A1C22BCFF66F}" srcOrd="2" destOrd="0" parTransId="{A9B7A0CB-29B4-4F16-A318-BCCEAE0A35A4}" sibTransId="{0CF92274-B864-4E13-8247-706618DFBF31}"/>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910B8859-11FF-8341-90EF-1ECB75B2B3C1}" type="presOf" srcId="{E0027885-B6C4-428B-8A0F-45665A9B9550}" destId="{428854DD-4558-4CE7-8DFC-1384B21CF925}" srcOrd="0" destOrd="3"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0EBD572A-074B-184E-AFC0-9E81E0071636}" type="presOf" srcId="{83F226F8-E36E-449D-B533-1A7D87C28C69}" destId="{602E017F-2DC7-4B15-923E-7AF0B58A84A2}" srcOrd="0" destOrd="0" presId="urn:microsoft.com/office/officeart/2005/8/layout/vList6"/>
    <dgm:cxn modelId="{4A215921-A2CB-994F-88D9-743E8E39EFBC}" type="presOf" srcId="{C3CBFBAF-2301-4925-BBFD-BC17FB0F28EA}" destId="{C59ADD0E-A8FA-4B11-8052-1BE8787E46B3}" srcOrd="0" destOrd="1" presId="urn:microsoft.com/office/officeart/2005/8/layout/vList6"/>
    <dgm:cxn modelId="{DBD72E4E-BD28-B14D-824C-C899502F8109}" type="presOf" srcId="{AA9017A1-4CBD-49C4-95F7-5E4F8D04A85D}" destId="{36D9BB4A-5F9F-4D22-9CCC-CEE6D4829A6B}" srcOrd="0" destOrd="0" presId="urn:microsoft.com/office/officeart/2005/8/layout/vList6"/>
    <dgm:cxn modelId="{ABF3DA64-C544-A745-AECE-420D2E6E0A91}" type="presOf" srcId="{EA639F30-F9F6-4E0D-AA11-8DC5FB1FC52A}" destId="{04FFBF64-3F44-42D7-9A4A-A6E955968CAE}" srcOrd="0" destOrd="0" presId="urn:microsoft.com/office/officeart/2005/8/layout/vList6"/>
    <dgm:cxn modelId="{AA2D73ED-D755-E046-ACB3-A1DC249C36AB}" type="presParOf" srcId="{602E017F-2DC7-4B15-923E-7AF0B58A84A2}" destId="{D39E233D-3563-491A-BBE8-A56CBCE9356C}" srcOrd="0" destOrd="0" presId="urn:microsoft.com/office/officeart/2005/8/layout/vList6"/>
    <dgm:cxn modelId="{929F9F05-6809-974F-957F-374F25FF9B77}" type="presParOf" srcId="{D39E233D-3563-491A-BBE8-A56CBCE9356C}" destId="{50BBF47A-20CF-4D27-8D0C-1F02C06EF581}" srcOrd="0" destOrd="0" presId="urn:microsoft.com/office/officeart/2005/8/layout/vList6"/>
    <dgm:cxn modelId="{52CB8C42-B88A-9C41-A0B0-E95E20DE2227}" type="presParOf" srcId="{D39E233D-3563-491A-BBE8-A56CBCE9356C}" destId="{C59ADD0E-A8FA-4B11-8052-1BE8787E46B3}" srcOrd="1" destOrd="0" presId="urn:microsoft.com/office/officeart/2005/8/layout/vList6"/>
    <dgm:cxn modelId="{ABD2B905-14CF-FA4A-B84A-FBD237970D94}" type="presParOf" srcId="{602E017F-2DC7-4B15-923E-7AF0B58A84A2}" destId="{5AF299DB-2132-487A-9E10-D98FE8E1763C}" srcOrd="1" destOrd="0" presId="urn:microsoft.com/office/officeart/2005/8/layout/vList6"/>
    <dgm:cxn modelId="{F90E6E3D-3FDC-9A40-A953-490B3E1C75BA}" type="presParOf" srcId="{602E017F-2DC7-4B15-923E-7AF0B58A84A2}" destId="{01BE5A3D-3038-4D40-84E6-2ACCDA109179}" srcOrd="2" destOrd="0" presId="urn:microsoft.com/office/officeart/2005/8/layout/vList6"/>
    <dgm:cxn modelId="{8A892A59-DF92-AC42-81CA-DBA3340AD47F}" type="presParOf" srcId="{01BE5A3D-3038-4D40-84E6-2ACCDA109179}" destId="{D48B4A4C-14E3-40A7-A46E-2DF1C54F3FF1}" srcOrd="0" destOrd="0" presId="urn:microsoft.com/office/officeart/2005/8/layout/vList6"/>
    <dgm:cxn modelId="{87724FC7-180C-1741-9CF1-6E16F82AC9AD}" type="presParOf" srcId="{01BE5A3D-3038-4D40-84E6-2ACCDA109179}" destId="{428854DD-4558-4CE7-8DFC-1384B21CF925}" srcOrd="1" destOrd="0" presId="urn:microsoft.com/office/officeart/2005/8/layout/vList6"/>
    <dgm:cxn modelId="{1719100E-A755-1445-837C-581AD57471E3}" type="presParOf" srcId="{602E017F-2DC7-4B15-923E-7AF0B58A84A2}" destId="{C86DE1E9-9623-40B2-BA1D-26A8DE404280}" srcOrd="3" destOrd="0" presId="urn:microsoft.com/office/officeart/2005/8/layout/vList6"/>
    <dgm:cxn modelId="{5DA1F345-2D1C-BC4B-AC37-E86E5953AFC0}" type="presParOf" srcId="{602E017F-2DC7-4B15-923E-7AF0B58A84A2}" destId="{3088FC37-4AEC-4CDA-9BF2-DA9A170DE8AB}" srcOrd="4" destOrd="0" presId="urn:microsoft.com/office/officeart/2005/8/layout/vList6"/>
    <dgm:cxn modelId="{C945FC43-8C55-BA41-99EF-7DAB51F9C7CB}" type="presParOf" srcId="{3088FC37-4AEC-4CDA-9BF2-DA9A170DE8AB}" destId="{36D9BB4A-5F9F-4D22-9CCC-CEE6D4829A6B}" srcOrd="0" destOrd="0" presId="urn:microsoft.com/office/officeart/2005/8/layout/vList6"/>
    <dgm:cxn modelId="{70CB76CB-B83B-9F4C-9606-4114320B2B30}"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99744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74681"/>
        <a:ext cx="6230345" cy="2248085"/>
      </dsp:txXfrm>
    </dsp:sp>
    <dsp:sp modelId="{50BBF47A-20CF-4D27-8D0C-1F02C06EF581}">
      <dsp:nvSpPr>
        <dsp:cNvPr id="0" name=""/>
        <dsp:cNvSpPr/>
      </dsp:nvSpPr>
      <dsp:spPr>
        <a:xfrm>
          <a:off x="0" y="0"/>
          <a:ext cx="4902925" cy="299744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46323" y="146323"/>
        <a:ext cx="4610279" cy="2704801"/>
      </dsp:txXfrm>
    </dsp:sp>
    <dsp:sp modelId="{428854DD-4558-4CE7-8DFC-1384B21CF925}">
      <dsp:nvSpPr>
        <dsp:cNvPr id="0" name=""/>
        <dsp:cNvSpPr/>
      </dsp:nvSpPr>
      <dsp:spPr>
        <a:xfrm>
          <a:off x="4902925" y="3297192"/>
          <a:ext cx="7354388" cy="299744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671873"/>
        <a:ext cx="6230345" cy="2248085"/>
      </dsp:txXfrm>
    </dsp:sp>
    <dsp:sp modelId="{D48B4A4C-14E3-40A7-A46E-2DF1C54F3FF1}">
      <dsp:nvSpPr>
        <dsp:cNvPr id="0" name=""/>
        <dsp:cNvSpPr/>
      </dsp:nvSpPr>
      <dsp:spPr>
        <a:xfrm>
          <a:off x="0" y="3297192"/>
          <a:ext cx="4902925" cy="299744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46323" y="3443515"/>
        <a:ext cx="4610279" cy="2704801"/>
      </dsp:txXfrm>
    </dsp:sp>
    <dsp:sp modelId="{04FFBF64-3F44-42D7-9A4A-A6E955968CAE}">
      <dsp:nvSpPr>
        <dsp:cNvPr id="0" name=""/>
        <dsp:cNvSpPr/>
      </dsp:nvSpPr>
      <dsp:spPr>
        <a:xfrm>
          <a:off x="4902925" y="6594385"/>
          <a:ext cx="7354388" cy="299744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969066"/>
        <a:ext cx="6230345" cy="2248085"/>
      </dsp:txXfrm>
    </dsp:sp>
    <dsp:sp modelId="{36D9BB4A-5F9F-4D22-9CCC-CEE6D4829A6B}">
      <dsp:nvSpPr>
        <dsp:cNvPr id="0" name=""/>
        <dsp:cNvSpPr/>
      </dsp:nvSpPr>
      <dsp:spPr>
        <a:xfrm>
          <a:off x="0" y="6594385"/>
          <a:ext cx="4902925" cy="299744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46323" y="6740708"/>
        <a:ext cx="4610279" cy="270480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1" y="7378700"/>
            <a:ext cx="55298343"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7" y="7378700"/>
            <a:ext cx="165178737"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4678642"/>
            <a:ext cx="3730752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6277596"/>
            <a:ext cx="3730752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4" y="43009820"/>
            <a:ext cx="110238537"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4" y="43009820"/>
            <a:ext cx="110238543"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8596632"/>
            <a:ext cx="1939290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1" y="12179300"/>
            <a:ext cx="1939290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2"/>
            <a:ext cx="1940052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2179300"/>
            <a:ext cx="1940052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529084"/>
            <a:ext cx="245364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0"/>
            <a:ext cx="2633472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30057092"/>
            <a:ext cx="2633472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4"/>
            <a:ext cx="3950208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Layout" Target="../diagrams/layout1.xml"/><Relationship Id="rId12" Type="http://schemas.openxmlformats.org/officeDocument/2006/relationships/diagramQuickStyle" Target="../diagrams/quickStyle1.xml"/><Relationship Id="rId13" Type="http://schemas.openxmlformats.org/officeDocument/2006/relationships/diagramColors" Target="../diagrams/colors1.xml"/><Relationship Id="rId14"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chart" Target="../charts/chart1.xml"/><Relationship Id="rId9" Type="http://schemas.openxmlformats.org/officeDocument/2006/relationships/image" Target="../media/image3.jpeg"/><Relationship Id="rId10"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17847" y="907174"/>
            <a:ext cx="42255505" cy="523759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noFill/>
            </a:endParaRPr>
          </a:p>
        </p:txBody>
      </p:sp>
      <p:sp>
        <p:nvSpPr>
          <p:cNvPr id="8" name="TextBox 7"/>
          <p:cNvSpPr txBox="1"/>
          <p:nvPr/>
        </p:nvSpPr>
        <p:spPr>
          <a:xfrm>
            <a:off x="1995455" y="1239769"/>
            <a:ext cx="39900289" cy="4201022"/>
          </a:xfrm>
          <a:prstGeom prst="rect">
            <a:avLst/>
          </a:prstGeom>
          <a:noFill/>
        </p:spPr>
        <p:txBody>
          <a:bodyPr wrap="square" rtlCol="0">
            <a:spAutoFit/>
          </a:bodyPr>
          <a:lstStyle/>
          <a:p>
            <a:pPr algn="ctr">
              <a:defRPr/>
            </a:pPr>
            <a:r>
              <a:rPr lang="en-US" sz="15000" b="1" dirty="0" smtClean="0"/>
              <a:t>42” </a:t>
            </a:r>
            <a:r>
              <a:rPr lang="en-US" sz="15000" b="1" dirty="0"/>
              <a:t>x 48” Poster Template with Tips</a:t>
            </a:r>
          </a:p>
          <a:p>
            <a:pPr algn="ctr">
              <a:spcBef>
                <a:spcPts val="1199"/>
              </a:spcBef>
              <a:defRPr/>
            </a:pPr>
            <a:r>
              <a:rPr lang="en-US" sz="10700" dirty="0">
                <a:cs typeface="Calibri"/>
              </a:rPr>
              <a:t>CSUF Faculty Development Center</a:t>
            </a:r>
          </a:p>
        </p:txBody>
      </p:sp>
      <p:sp>
        <p:nvSpPr>
          <p:cNvPr id="9" name="TextBox 8"/>
          <p:cNvSpPr txBox="1"/>
          <p:nvPr/>
        </p:nvSpPr>
        <p:spPr>
          <a:xfrm>
            <a:off x="1099141" y="7290773"/>
            <a:ext cx="12247125" cy="30146716"/>
          </a:xfrm>
          <a:prstGeom prst="rect">
            <a:avLst/>
          </a:prstGeom>
          <a:noFill/>
        </p:spPr>
        <p:txBody>
          <a:bodyPr wrap="square" rtlCol="0">
            <a:spAutoFit/>
          </a:bodyPr>
          <a:lstStyle/>
          <a:p>
            <a:pPr algn="ctr"/>
            <a:r>
              <a:rPr lang="en-US" sz="5400" b="1" dirty="0">
                <a:ea typeface="Times New Roman" pitchFamily="39" charset="0"/>
                <a:cs typeface="Calibri"/>
              </a:rPr>
              <a:t>Using This Template</a:t>
            </a:r>
          </a:p>
          <a:p>
            <a:pPr algn="ctr"/>
            <a:endParaRPr lang="en-US" sz="4000" b="1" i="1" dirty="0">
              <a:ea typeface="Times New Roman" pitchFamily="39" charset="0"/>
              <a:cs typeface="Calibri"/>
            </a:endParaRPr>
          </a:p>
          <a:p>
            <a:pPr algn="just"/>
            <a:r>
              <a:rPr lang="en-US" sz="4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4000" dirty="0">
              <a:cs typeface="Calibri"/>
            </a:endParaRPr>
          </a:p>
          <a:p>
            <a:pPr algn="just"/>
            <a:r>
              <a:rPr lang="en-US" sz="4000" dirty="0">
                <a:cs typeface="Calibri"/>
              </a:rPr>
              <a:t>To save you time, we have used a recommended layout and recommended font sizes for headings and body. </a:t>
            </a:r>
          </a:p>
          <a:p>
            <a:pPr algn="just"/>
            <a:endParaRPr lang="en-US" sz="4000" dirty="0">
              <a:cs typeface="Calibri"/>
            </a:endParaRPr>
          </a:p>
          <a:p>
            <a:pPr algn="just"/>
            <a:r>
              <a:rPr lang="en-US" sz="4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4000" dirty="0">
              <a:cs typeface="Calibri"/>
            </a:endParaRPr>
          </a:p>
          <a:p>
            <a:pPr lvl="0" algn="ctr"/>
            <a:r>
              <a:rPr lang="en-US" sz="5400" b="1" dirty="0">
                <a:solidFill>
                  <a:prstClr val="black"/>
                </a:solidFill>
                <a:ea typeface="Times New Roman" pitchFamily="39" charset="0"/>
                <a:cs typeface="Calibri"/>
              </a:rPr>
              <a:t>Reader-Friendly Layout Tips</a:t>
            </a:r>
          </a:p>
          <a:p>
            <a:pPr algn="just"/>
            <a:endParaRPr lang="en-US" sz="4000" dirty="0">
              <a:ea typeface="Times New Roman" pitchFamily="39" charset="0"/>
              <a:cs typeface="Calibri"/>
            </a:endParaRPr>
          </a:p>
          <a:p>
            <a:pPr algn="just"/>
            <a:r>
              <a:rPr lang="en-US" sz="4000" dirty="0"/>
              <a:t>Create your poster with your reader in mind! Follow these tips:</a:t>
            </a:r>
          </a:p>
          <a:p>
            <a:pPr algn="just"/>
            <a:endParaRPr lang="en-US" sz="4000" dirty="0"/>
          </a:p>
          <a:p>
            <a:pPr marL="571500" indent="-571500" algn="just">
              <a:spcAft>
                <a:spcPts val="3000"/>
              </a:spcAft>
              <a:buFont typeface="Arial" panose="020B0604020202020204" pitchFamily="34" charset="0"/>
              <a:buChar char="•"/>
            </a:pPr>
            <a:r>
              <a:rPr lang="en-US" sz="4000" dirty="0"/>
              <a:t>Everything should big enough to read from 3 to 6 feet away.</a:t>
            </a:r>
          </a:p>
          <a:p>
            <a:pPr marL="571500" indent="-571500" algn="just">
              <a:spcAft>
                <a:spcPts val="3000"/>
              </a:spcAft>
              <a:buFont typeface="Arial" panose="020B0604020202020204" pitchFamily="34" charset="0"/>
              <a:buChar char="•"/>
            </a:pPr>
            <a:r>
              <a:rPr lang="en-US" sz="4000" dirty="0"/>
              <a:t>Your audience should be able to read the text in 5-10 minutes. </a:t>
            </a:r>
          </a:p>
          <a:p>
            <a:pPr marL="571500" indent="-571500" algn="just">
              <a:spcAft>
                <a:spcPts val="3000"/>
              </a:spcAft>
              <a:buFont typeface="Arial" panose="020B0604020202020204" pitchFamily="34" charset="0"/>
              <a:buChar char="•"/>
            </a:pPr>
            <a:r>
              <a:rPr lang="en-US" sz="4000" dirty="0"/>
              <a:t>Summarize your research to reduce the amount of text.  </a:t>
            </a:r>
          </a:p>
          <a:p>
            <a:pPr marL="571500" indent="-571500" algn="just">
              <a:spcAft>
                <a:spcPts val="3000"/>
              </a:spcAft>
              <a:buFont typeface="Arial" panose="020B0604020202020204" pitchFamily="34" charset="0"/>
              <a:buChar char="•"/>
            </a:pPr>
            <a:r>
              <a:rPr lang="en-US" sz="4000" dirty="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4000" dirty="0"/>
              <a:t>Keep your layout simple and uncluttered. </a:t>
            </a:r>
          </a:p>
          <a:p>
            <a:pPr lvl="0" algn="ctr"/>
            <a:r>
              <a:rPr lang="en-US" sz="5400" b="1" dirty="0">
                <a:solidFill>
                  <a:prstClr val="black"/>
                </a:solidFill>
                <a:ea typeface="Times New Roman" pitchFamily="39" charset="0"/>
                <a:cs typeface="Calibri"/>
              </a:rPr>
              <a:t>Changing the Layout</a:t>
            </a:r>
          </a:p>
          <a:p>
            <a:pPr lvl="0" algn="just"/>
            <a:endParaRPr lang="en-US" sz="4000" b="1" dirty="0">
              <a:solidFill>
                <a:prstClr val="black"/>
              </a:solidFill>
              <a:ea typeface="Times New Roman" pitchFamily="39" charset="0"/>
              <a:cs typeface="Calibri"/>
            </a:endParaRPr>
          </a:p>
          <a:p>
            <a:pPr algn="just"/>
            <a:r>
              <a:rPr lang="en-US" sz="4000" dirty="0">
                <a:cs typeface="Calibri"/>
              </a:rPr>
              <a:t>When changing the poster’s layout, do </a:t>
            </a:r>
            <a:r>
              <a:rPr lang="en-US" sz="4000" b="1" dirty="0">
                <a:cs typeface="Calibri"/>
              </a:rPr>
              <a:t>not</a:t>
            </a:r>
            <a:r>
              <a:rPr lang="en-US" sz="4000" dirty="0">
                <a:cs typeface="Calibri"/>
              </a:rPr>
              <a:t> click “Layout” like you do for a PowerPoint presentation. Instead, to add a new area for textual content, click </a:t>
            </a:r>
            <a:r>
              <a:rPr lang="en-US" sz="4000" b="1" dirty="0">
                <a:cs typeface="Calibri"/>
              </a:rPr>
              <a:t>Insert</a:t>
            </a:r>
            <a:r>
              <a:rPr lang="en-US" sz="4000" dirty="0">
                <a:cs typeface="Calibri"/>
              </a:rPr>
              <a:t> and then </a:t>
            </a:r>
            <a:r>
              <a:rPr lang="en-US" sz="4000" b="1" dirty="0">
                <a:cs typeface="Calibri"/>
              </a:rPr>
              <a:t>Text Box</a:t>
            </a:r>
            <a:r>
              <a:rPr lang="en-US" sz="4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4000" dirty="0">
              <a:cs typeface="Calibri"/>
            </a:endParaRPr>
          </a:p>
          <a:p>
            <a:pPr algn="just"/>
            <a:r>
              <a:rPr lang="en-US" sz="4000" dirty="0">
                <a:cs typeface="Calibri"/>
              </a:rPr>
              <a:t>Click </a:t>
            </a:r>
            <a:r>
              <a:rPr lang="en-US" sz="4000" b="1" dirty="0">
                <a:cs typeface="Calibri"/>
              </a:rPr>
              <a:t>View</a:t>
            </a:r>
            <a:r>
              <a:rPr lang="en-US" sz="4000" dirty="0">
                <a:cs typeface="Calibri"/>
              </a:rPr>
              <a:t> and check </a:t>
            </a:r>
            <a:r>
              <a:rPr lang="en-US" sz="4000" b="1" dirty="0">
                <a:cs typeface="Calibri"/>
              </a:rPr>
              <a:t>Gridlines</a:t>
            </a:r>
            <a:r>
              <a:rPr lang="en-US" sz="4000" dirty="0">
                <a:cs typeface="Calibri"/>
              </a:rPr>
              <a:t> to see if text boxes are aligned in height.</a:t>
            </a:r>
          </a:p>
        </p:txBody>
      </p:sp>
      <p:sp>
        <p:nvSpPr>
          <p:cNvPr id="10" name="TextBox 9"/>
          <p:cNvSpPr txBox="1"/>
          <p:nvPr/>
        </p:nvSpPr>
        <p:spPr>
          <a:xfrm>
            <a:off x="14953019" y="7290773"/>
            <a:ext cx="14010770" cy="29577328"/>
          </a:xfrm>
          <a:prstGeom prst="rect">
            <a:avLst/>
          </a:prstGeom>
          <a:noFill/>
        </p:spPr>
        <p:txBody>
          <a:bodyPr wrap="square" rtlCol="0">
            <a:spAutoFit/>
          </a:bodyPr>
          <a:lstStyle/>
          <a:p>
            <a:pPr lvl="0" algn="ctr"/>
            <a:r>
              <a:rPr lang="en-US" sz="5400" b="1" dirty="0">
                <a:solidFill>
                  <a:prstClr val="black"/>
                </a:solidFill>
                <a:latin typeface="Calibri" panose="020F0502020204030204" pitchFamily="34" charset="0"/>
                <a:ea typeface="Times New Roman" pitchFamily="39" charset="0"/>
                <a:cs typeface="Calibri"/>
              </a:rPr>
              <a:t>Title Tips</a:t>
            </a:r>
          </a:p>
          <a:p>
            <a:pPr lvl="0" algn="just"/>
            <a:endParaRPr lang="en-US" sz="4000" b="1" i="1" dirty="0">
              <a:solidFill>
                <a:prstClr val="black"/>
              </a:solidFill>
              <a:latin typeface="Calibri" panose="020F0502020204030204" pitchFamily="34" charset="0"/>
              <a:ea typeface="Times New Roman" pitchFamily="39" charset="0"/>
              <a:cs typeface="Calibri"/>
            </a:endParaRPr>
          </a:p>
          <a:p>
            <a:pPr lvl="0" algn="just"/>
            <a:r>
              <a:rPr lang="en-US" sz="4000" dirty="0">
                <a:solidFill>
                  <a:prstClr val="black"/>
                </a:solidFill>
                <a:latin typeface="Calibri" panose="020F0502020204030204" pitchFamily="34" charset="0"/>
              </a:rPr>
              <a:t>Use </a:t>
            </a:r>
            <a:r>
              <a:rPr lang="en-US" sz="4000" b="1" dirty="0">
                <a:solidFill>
                  <a:prstClr val="black"/>
                </a:solidFill>
                <a:latin typeface="Calibri" panose="020F0502020204030204" pitchFamily="34" charset="0"/>
              </a:rPr>
              <a:t>100-point font</a:t>
            </a:r>
            <a:r>
              <a:rPr lang="en-US" sz="4000" dirty="0">
                <a:solidFill>
                  <a:prstClr val="black"/>
                </a:solidFill>
                <a:latin typeface="Calibri" panose="020F0502020204030204" pitchFamily="34" charset="0"/>
              </a:rPr>
              <a:t> or larger for the  poster title and author(s).  </a:t>
            </a:r>
          </a:p>
          <a:p>
            <a:pPr lvl="0" algn="just"/>
            <a:endParaRPr lang="en-US" sz="4000" dirty="0">
              <a:solidFill>
                <a:prstClr val="black"/>
              </a:solidFill>
              <a:latin typeface="Calibri" panose="020F0502020204030204" pitchFamily="34" charset="0"/>
            </a:endParaRPr>
          </a:p>
          <a:p>
            <a:pPr lvl="0" algn="just"/>
            <a:r>
              <a:rPr lang="en-US" sz="4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4000" b="1" dirty="0">
              <a:latin typeface="Calibri" panose="020F0502020204030204" pitchFamily="34" charset="0"/>
              <a:ea typeface="Times New Roman" pitchFamily="39" charset="0"/>
              <a:cs typeface="Calibri"/>
            </a:endParaRPr>
          </a:p>
          <a:p>
            <a:pPr algn="ctr"/>
            <a:r>
              <a:rPr lang="en-US" sz="5400" b="1" dirty="0">
                <a:latin typeface="Calibri" panose="020F0502020204030204" pitchFamily="34" charset="0"/>
                <a:ea typeface="Times New Roman" pitchFamily="39" charset="0"/>
                <a:cs typeface="Calibri"/>
              </a:rPr>
              <a:t>Heading Tips</a:t>
            </a:r>
          </a:p>
          <a:p>
            <a:pPr algn="just"/>
            <a:endParaRPr lang="en-US" sz="4000" b="1" i="1" dirty="0">
              <a:latin typeface="Calibri" panose="020F0502020204030204" pitchFamily="34" charset="0"/>
              <a:ea typeface="Times New Roman" pitchFamily="39" charset="0"/>
              <a:cs typeface="Calibri"/>
            </a:endParaRPr>
          </a:p>
          <a:p>
            <a:pPr algn="just"/>
            <a:r>
              <a:rPr lang="en-US" sz="4000" dirty="0">
                <a:latin typeface="Calibri" panose="020F0502020204030204" pitchFamily="34" charset="0"/>
              </a:rPr>
              <a:t>Use </a:t>
            </a:r>
            <a:r>
              <a:rPr lang="en-US" sz="4000" b="1" dirty="0">
                <a:latin typeface="Calibri" panose="020F0502020204030204" pitchFamily="34" charset="0"/>
              </a:rPr>
              <a:t>36-point font </a:t>
            </a:r>
            <a:r>
              <a:rPr lang="en-US" sz="4000" dirty="0">
                <a:latin typeface="Calibri" panose="020F0502020204030204" pitchFamily="34" charset="0"/>
              </a:rPr>
              <a:t>or larger for headings.</a:t>
            </a:r>
          </a:p>
          <a:p>
            <a:pPr algn="just"/>
            <a:endParaRPr lang="en-US" sz="4000" dirty="0">
              <a:latin typeface="Calibri" panose="020F0502020204030204" pitchFamily="34" charset="0"/>
            </a:endParaRPr>
          </a:p>
          <a:p>
            <a:pPr algn="just"/>
            <a:r>
              <a:rPr lang="en-US" sz="4000" dirty="0">
                <a:latin typeface="Calibri" panose="020F0502020204030204" pitchFamily="34" charset="0"/>
              </a:rPr>
              <a:t>Mix upper- and lower-case letters;  all caps are harder to read. </a:t>
            </a:r>
          </a:p>
          <a:p>
            <a:pPr algn="just"/>
            <a:endParaRPr lang="en-US" sz="4000" dirty="0">
              <a:latin typeface="Calibri" panose="020F0502020204030204" pitchFamily="34" charset="0"/>
            </a:endParaRPr>
          </a:p>
          <a:p>
            <a:pPr lvl="0" algn="ctr"/>
            <a:r>
              <a:rPr lang="en-US" sz="5400" b="1" dirty="0">
                <a:solidFill>
                  <a:prstClr val="black"/>
                </a:solidFill>
                <a:latin typeface="Calibri" panose="020F0502020204030204" pitchFamily="34" charset="0"/>
                <a:ea typeface="Times New Roman" pitchFamily="39" charset="0"/>
                <a:cs typeface="Calibri"/>
              </a:rPr>
              <a:t>Body Text Tips</a:t>
            </a:r>
          </a:p>
          <a:p>
            <a:pPr lvl="0" algn="just"/>
            <a:endParaRPr lang="en-US" sz="4000" b="1" dirty="0">
              <a:solidFill>
                <a:prstClr val="black"/>
              </a:solidFill>
              <a:latin typeface="Calibri" panose="020F0502020204030204" pitchFamily="34" charset="0"/>
              <a:ea typeface="Times New Roman" pitchFamily="39" charset="0"/>
              <a:cs typeface="Calibri"/>
            </a:endParaRPr>
          </a:p>
          <a:p>
            <a:pPr algn="just"/>
            <a:r>
              <a:rPr lang="en-US" sz="4000" dirty="0">
                <a:latin typeface="Calibri" panose="020F0502020204030204" pitchFamily="34" charset="0"/>
              </a:rPr>
              <a:t>Use </a:t>
            </a:r>
            <a:r>
              <a:rPr lang="en-US" sz="4000" b="1" dirty="0">
                <a:latin typeface="Calibri" panose="020F0502020204030204" pitchFamily="34" charset="0"/>
              </a:rPr>
              <a:t>28-point font</a:t>
            </a:r>
            <a:r>
              <a:rPr lang="en-US" sz="4000" dirty="0">
                <a:latin typeface="Calibri" panose="020F0502020204030204" pitchFamily="34" charset="0"/>
              </a:rPr>
              <a:t> or larger.</a:t>
            </a:r>
          </a:p>
          <a:p>
            <a:pPr algn="just"/>
            <a:endParaRPr lang="en-US" sz="4000" dirty="0">
              <a:latin typeface="Calibri" panose="020F0502020204030204" pitchFamily="34" charset="0"/>
            </a:endParaRPr>
          </a:p>
          <a:p>
            <a:pPr algn="just"/>
            <a:r>
              <a:rPr lang="en-US" sz="4000" dirty="0">
                <a:latin typeface="Calibri" panose="020F0502020204030204" pitchFamily="34" charset="0"/>
              </a:rPr>
              <a:t>Use a simple font: Calibri, Arial, Cambria, Times New Roman, etc..</a:t>
            </a:r>
          </a:p>
          <a:p>
            <a:pPr algn="just"/>
            <a:endParaRPr lang="en-US" sz="4000" dirty="0">
              <a:latin typeface="Calibri" panose="020F0502020204030204" pitchFamily="34" charset="0"/>
            </a:endParaRPr>
          </a:p>
          <a:p>
            <a:pPr algn="just"/>
            <a:r>
              <a:rPr lang="en-US" sz="4000" dirty="0">
                <a:latin typeface="Calibri" panose="020F0502020204030204" pitchFamily="34" charset="0"/>
              </a:rPr>
              <a:t>Want to tweak the space between lines of text (between headings and body, or in a bulleted list)? Click </a:t>
            </a:r>
            <a:r>
              <a:rPr lang="en-US" sz="4000" b="1" dirty="0">
                <a:latin typeface="Calibri" panose="020F0502020204030204" pitchFamily="34" charset="0"/>
              </a:rPr>
              <a:t>Home</a:t>
            </a:r>
            <a:r>
              <a:rPr lang="en-US" sz="4000" dirty="0">
                <a:latin typeface="Calibri" panose="020F0502020204030204" pitchFamily="34" charset="0"/>
              </a:rPr>
              <a:t>, then </a:t>
            </a:r>
            <a:r>
              <a:rPr lang="en-US" sz="4000" b="1" dirty="0">
                <a:latin typeface="Calibri" panose="020F0502020204030204" pitchFamily="34" charset="0"/>
              </a:rPr>
              <a:t>Paragraph</a:t>
            </a:r>
            <a:r>
              <a:rPr lang="en-US" sz="4000" dirty="0">
                <a:latin typeface="Calibri" panose="020F0502020204030204" pitchFamily="34" charset="0"/>
              </a:rPr>
              <a:t>, then modify the </a:t>
            </a:r>
            <a:r>
              <a:rPr lang="en-US" sz="4000" b="1" dirty="0">
                <a:latin typeface="Calibri" panose="020F0502020204030204" pitchFamily="34" charset="0"/>
              </a:rPr>
              <a:t>Spacing</a:t>
            </a:r>
            <a:r>
              <a:rPr lang="en-US" sz="4000" dirty="0">
                <a:latin typeface="Calibri" panose="020F0502020204030204" pitchFamily="34" charset="0"/>
              </a:rPr>
              <a:t> </a:t>
            </a:r>
            <a:r>
              <a:rPr lang="en-US" sz="4000" b="1" dirty="0">
                <a:latin typeface="Calibri" panose="020F0502020204030204" pitchFamily="34" charset="0"/>
              </a:rPr>
              <a:t>Before</a:t>
            </a:r>
            <a:r>
              <a:rPr lang="en-US" sz="4000" dirty="0">
                <a:latin typeface="Calibri" panose="020F0502020204030204" pitchFamily="34" charset="0"/>
              </a:rPr>
              <a:t> or </a:t>
            </a:r>
            <a:r>
              <a:rPr lang="en-US" sz="4000" b="1" dirty="0">
                <a:latin typeface="Calibri" panose="020F0502020204030204" pitchFamily="34" charset="0"/>
              </a:rPr>
              <a:t>After</a:t>
            </a:r>
            <a:r>
              <a:rPr lang="en-US" sz="4000" dirty="0">
                <a:latin typeface="Calibri" panose="020F0502020204030204" pitchFamily="34" charset="0"/>
              </a:rPr>
              <a:t> specific lines of text</a:t>
            </a:r>
            <a:r>
              <a:rPr lang="en-US" sz="4000" dirty="0" smtClean="0">
                <a:latin typeface="Calibri" panose="020F0502020204030204" pitchFamily="34" charset="0"/>
              </a:rPr>
              <a:t>.</a:t>
            </a:r>
          </a:p>
          <a:p>
            <a:pPr algn="just"/>
            <a:endParaRPr lang="en-US" sz="4000" dirty="0">
              <a:latin typeface="Calibri" panose="020F0502020204030204" pitchFamily="34" charset="0"/>
            </a:endParaRPr>
          </a:p>
          <a:p>
            <a:pPr algn="just"/>
            <a:endParaRPr lang="en-US" sz="4000" dirty="0">
              <a:latin typeface="Calibri" panose="020F0502020204030204" pitchFamily="34" charset="0"/>
            </a:endParaRPr>
          </a:p>
          <a:p>
            <a:pPr algn="just"/>
            <a:endParaRPr lang="en-US" sz="4000" dirty="0">
              <a:latin typeface="Calibri" panose="020F0502020204030204" pitchFamily="34" charset="0"/>
            </a:endParaRPr>
          </a:p>
          <a:p>
            <a:pPr algn="just"/>
            <a:endParaRPr lang="en-US" sz="4000" b="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endParaRPr lang="en-US" sz="40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40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40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40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4000" i="1" dirty="0" smtClean="0">
                <a:solidFill>
                  <a:prstClr val="black"/>
                </a:solidFill>
                <a:latin typeface="Calibri" panose="020F0502020204030204" pitchFamily="34" charset="0"/>
                <a:ea typeface="Times New Roman" pitchFamily="39" charset="0"/>
                <a:cs typeface="Calibri"/>
              </a:rPr>
              <a:t>Faculty  </a:t>
            </a:r>
            <a:r>
              <a:rPr lang="en-US" sz="40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4000" b="1" dirty="0">
              <a:solidFill>
                <a:prstClr val="black"/>
              </a:solidFill>
              <a:latin typeface="Calibri" panose="020F0502020204030204" pitchFamily="34" charset="0"/>
              <a:ea typeface="Times New Roman" pitchFamily="39" charset="0"/>
              <a:cs typeface="Calibri"/>
            </a:endParaRPr>
          </a:p>
          <a:p>
            <a:pPr lvl="0" algn="ctr"/>
            <a:r>
              <a:rPr lang="en-US" sz="5400" b="1" dirty="0" smtClean="0">
                <a:solidFill>
                  <a:prstClr val="black"/>
                </a:solidFill>
                <a:latin typeface="Calibri" panose="020F0502020204030204" pitchFamily="34" charset="0"/>
                <a:ea typeface="Times New Roman" pitchFamily="39" charset="0"/>
                <a:cs typeface="Calibri"/>
              </a:rPr>
              <a:t>Graphics</a:t>
            </a:r>
            <a:endParaRPr lang="en-US" sz="5400" b="1" dirty="0">
              <a:solidFill>
                <a:prstClr val="black"/>
              </a:solidFill>
              <a:latin typeface="Calibri" panose="020F0502020204030204" pitchFamily="34" charset="0"/>
              <a:ea typeface="Times New Roman" pitchFamily="39" charset="0"/>
              <a:cs typeface="Calibri"/>
            </a:endParaRPr>
          </a:p>
          <a:p>
            <a:pPr lvl="0"/>
            <a:endParaRPr lang="en-US" sz="4000" dirty="0">
              <a:solidFill>
                <a:prstClr val="black"/>
              </a:solidFill>
              <a:latin typeface="Calibri" panose="020F0502020204030204" pitchFamily="34" charset="0"/>
              <a:ea typeface="Times New Roman" pitchFamily="39" charset="0"/>
              <a:cs typeface="Calibri"/>
            </a:endParaRPr>
          </a:p>
          <a:p>
            <a:pPr lvl="0"/>
            <a:r>
              <a:rPr lang="en-US" sz="4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4000" dirty="0">
              <a:solidFill>
                <a:prstClr val="black"/>
              </a:solidFill>
              <a:latin typeface="Calibri" panose="020F0502020204030204" pitchFamily="34" charset="0"/>
              <a:ea typeface="Times New Roman" pitchFamily="39" charset="0"/>
              <a:cs typeface="Calibri"/>
            </a:endParaRPr>
          </a:p>
          <a:p>
            <a:pPr lvl="0"/>
            <a:r>
              <a:rPr lang="en-US" sz="4000" dirty="0">
                <a:solidFill>
                  <a:prstClr val="black"/>
                </a:solidFill>
                <a:latin typeface="Calibri" panose="020F0502020204030204" pitchFamily="34" charset="0"/>
                <a:ea typeface="Times New Roman" pitchFamily="39" charset="0"/>
                <a:cs typeface="Calibri"/>
              </a:rPr>
              <a:t>Click </a:t>
            </a:r>
            <a:r>
              <a:rPr lang="en-US" sz="4000" b="1" dirty="0">
                <a:solidFill>
                  <a:prstClr val="black"/>
                </a:solidFill>
                <a:latin typeface="Calibri" panose="020F0502020204030204" pitchFamily="34" charset="0"/>
                <a:ea typeface="Times New Roman" pitchFamily="39" charset="0"/>
                <a:cs typeface="Calibri"/>
              </a:rPr>
              <a:t>Insert</a:t>
            </a:r>
            <a:r>
              <a:rPr lang="en-US" sz="4000" dirty="0">
                <a:solidFill>
                  <a:prstClr val="black"/>
                </a:solidFill>
                <a:latin typeface="Calibri" panose="020F0502020204030204" pitchFamily="34" charset="0"/>
                <a:ea typeface="Times New Roman" pitchFamily="39" charset="0"/>
                <a:cs typeface="Calibri"/>
              </a:rPr>
              <a:t> </a:t>
            </a:r>
            <a:r>
              <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4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4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4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4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2" name="TextBox 11"/>
          <p:cNvSpPr txBox="1"/>
          <p:nvPr/>
        </p:nvSpPr>
        <p:spPr>
          <a:xfrm>
            <a:off x="30391013" y="7290773"/>
            <a:ext cx="12519283" cy="18451203"/>
          </a:xfrm>
          <a:prstGeom prst="rect">
            <a:avLst/>
          </a:prstGeom>
          <a:noFill/>
        </p:spPr>
        <p:txBody>
          <a:bodyPr wrap="square" rtlCol="0">
            <a:spAutoFit/>
          </a:bodyPr>
          <a:lstStyle/>
          <a:p>
            <a:pPr algn="ctr"/>
            <a:r>
              <a:rPr lang="en-US" sz="5600" b="1" dirty="0">
                <a:latin typeface="Calibri" panose="020F0502020204030204" pitchFamily="34" charset="0"/>
                <a:ea typeface="Times New Roman" pitchFamily="39" charset="0"/>
                <a:cs typeface="Calibri"/>
              </a:rPr>
              <a:t>Logos</a:t>
            </a:r>
          </a:p>
          <a:p>
            <a:pPr algn="ctr"/>
            <a:endParaRPr lang="en-US" sz="3700" b="1" i="1" dirty="0">
              <a:latin typeface="Calibri" panose="020F0502020204030204" pitchFamily="34" charset="0"/>
              <a:ea typeface="Times New Roman" pitchFamily="39" charset="0"/>
              <a:cs typeface="Calibri"/>
            </a:endParaRPr>
          </a:p>
          <a:p>
            <a:r>
              <a:rPr lang="en-US" sz="37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5600" b="1" dirty="0">
                <a:solidFill>
                  <a:prstClr val="black"/>
                </a:solidFill>
                <a:latin typeface="Calibri" panose="020F0502020204030204" pitchFamily="34" charset="0"/>
                <a:ea typeface="Times New Roman" pitchFamily="39" charset="0"/>
                <a:cs typeface="Calibri"/>
              </a:rPr>
              <a:t>Free </a:t>
            </a:r>
            <a:r>
              <a:rPr lang="en-US" sz="56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a:t>
            </a:r>
            <a:r>
              <a:rPr lang="en-US" sz="3700" dirty="0">
                <a:solidFill>
                  <a:prstClr val="black"/>
                </a:solidFill>
                <a:latin typeface="Calibri" panose="020F0502020204030204" pitchFamily="34" charset="0"/>
                <a:ea typeface="Times New Roman" pitchFamily="39" charset="0"/>
                <a:cs typeface="Calibri"/>
              </a:rPr>
              <a:t>capture readers’ attention! Here are  some  sources for free ones</a:t>
            </a:r>
            <a:r>
              <a:rPr lang="en-US" sz="3700" dirty="0" smtClean="0">
                <a:solidFill>
                  <a:prstClr val="black"/>
                </a:solidFill>
                <a:latin typeface="Calibri" panose="020F0502020204030204" pitchFamily="34" charset="0"/>
                <a:ea typeface="Times New Roman" pitchFamily="39" charset="0"/>
                <a:cs typeface="Calibri"/>
              </a:rPr>
              <a:t>:</a:t>
            </a:r>
          </a:p>
          <a:p>
            <a:endParaRPr lang="en-US" sz="3700" dirty="0">
              <a:solidFill>
                <a:prstClr val="black"/>
              </a:solidFill>
              <a:latin typeface="Calibri" panose="020F0502020204030204" pitchFamily="34" charset="0"/>
              <a:ea typeface="Times New Roman" pitchFamily="39" charset="0"/>
              <a:cs typeface="Calibri"/>
            </a:endParaRPr>
          </a:p>
          <a:p>
            <a:pPr lvl="1">
              <a:lnSpc>
                <a:spcPct val="200000"/>
              </a:lnSpc>
            </a:pPr>
            <a:r>
              <a:rPr lang="en-US" sz="3600" u="sng" dirty="0">
                <a:hlinkClick r:id="rId2"/>
              </a:rPr>
              <a:t>https://unsplash.com</a:t>
            </a:r>
            <a:endParaRPr lang="en-US" sz="3600" dirty="0"/>
          </a:p>
          <a:p>
            <a:pPr lvl="1">
              <a:lnSpc>
                <a:spcPct val="200000"/>
              </a:lnSpc>
            </a:pPr>
            <a:r>
              <a:rPr lang="en-US" sz="3600" u="sng" dirty="0">
                <a:hlinkClick r:id="rId3"/>
              </a:rPr>
              <a:t>https://www.pexels.com</a:t>
            </a:r>
            <a:endParaRPr lang="en-US" sz="3600" dirty="0"/>
          </a:p>
          <a:p>
            <a:pPr lvl="1">
              <a:lnSpc>
                <a:spcPct val="200000"/>
              </a:lnSpc>
            </a:pPr>
            <a:r>
              <a:rPr lang="en-US" sz="3600" u="sng" dirty="0">
                <a:hlinkClick r:id="rId4"/>
              </a:rPr>
              <a:t>https://stocksnap.io</a:t>
            </a:r>
            <a:endParaRPr lang="en-US" sz="3600" dirty="0"/>
          </a:p>
          <a:p>
            <a:pPr lvl="1">
              <a:lnSpc>
                <a:spcPct val="200000"/>
              </a:lnSpc>
            </a:pPr>
            <a:r>
              <a:rPr lang="en-US" sz="3600" u="sng" dirty="0">
                <a:hlinkClick r:id="rId5"/>
              </a:rPr>
              <a:t>http://picography.co</a:t>
            </a:r>
            <a:endParaRPr lang="en-US" sz="3600" dirty="0"/>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4042" y="2705153"/>
            <a:ext cx="4791725" cy="2898338"/>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4" y="3990051"/>
            <a:ext cx="7015143" cy="1613439"/>
          </a:xfrm>
          <a:prstGeom prst="rect">
            <a:avLst/>
          </a:prstGeom>
        </p:spPr>
      </p:pic>
      <p:graphicFrame>
        <p:nvGraphicFramePr>
          <p:cNvPr id="15" name="Content Placeholder 3"/>
          <p:cNvGraphicFramePr>
            <a:graphicFrameLocks/>
          </p:cNvGraphicFramePr>
          <p:nvPr>
            <p:extLst>
              <p:ext uri="{D42A27DB-BD31-4B8C-83A1-F6EECF244321}">
                <p14:modId xmlns:p14="http://schemas.microsoft.com/office/powerpoint/2010/main" val="870022700"/>
              </p:ext>
            </p:extLst>
          </p:nvPr>
        </p:nvGraphicFramePr>
        <p:xfrm>
          <a:off x="15156645" y="22165679"/>
          <a:ext cx="13344077" cy="7370173"/>
        </p:xfrm>
        <a:graphic>
          <a:graphicData uri="http://schemas.openxmlformats.org/drawingml/2006/chart">
            <c:chart xmlns:c="http://schemas.openxmlformats.org/drawingml/2006/chart" xmlns:r="http://schemas.openxmlformats.org/officeDocument/2006/relationships" r:id="rId8"/>
          </a:graphicData>
        </a:graphic>
      </p:graphicFrame>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410795" y="11946485"/>
            <a:ext cx="12612914" cy="7097298"/>
          </a:xfrm>
          <a:prstGeom prst="rect">
            <a:avLst/>
          </a:prstGeom>
        </p:spPr>
      </p:pic>
      <p:graphicFrame>
        <p:nvGraphicFramePr>
          <p:cNvPr id="17" name="Diagram 16"/>
          <p:cNvGraphicFramePr/>
          <p:nvPr>
            <p:extLst>
              <p:ext uri="{D42A27DB-BD31-4B8C-83A1-F6EECF244321}">
                <p14:modId xmlns:p14="http://schemas.microsoft.com/office/powerpoint/2010/main" val="320671223"/>
              </p:ext>
            </p:extLst>
          </p:nvPr>
        </p:nvGraphicFramePr>
        <p:xfrm>
          <a:off x="30485446" y="27118909"/>
          <a:ext cx="12257314" cy="959183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920</TotalTime>
  <Words>659</Words>
  <Application>Microsoft Macintosh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32</cp:revision>
  <dcterms:created xsi:type="dcterms:W3CDTF">2012-04-09T22:51:13Z</dcterms:created>
  <dcterms:modified xsi:type="dcterms:W3CDTF">2016-08-20T00:12:24Z</dcterms:modified>
</cp:coreProperties>
</file>