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8404800" cy="164592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49" d="100"/>
          <a:sy n="49" d="100"/>
        </p:scale>
        <p:origin x="-112" y="-1408"/>
      </p:cViewPr>
      <p:guideLst>
        <p:guide orient="horz" pos="5184"/>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19728568"/>
        <c:axId val="-2119147912"/>
      </c:barChart>
      <c:catAx>
        <c:axId val="-2119728568"/>
        <c:scaling>
          <c:orientation val="minMax"/>
        </c:scaling>
        <c:delete val="0"/>
        <c:axPos val="b"/>
        <c:majorTickMark val="out"/>
        <c:minorTickMark val="none"/>
        <c:tickLblPos val="nextTo"/>
        <c:crossAx val="-2119147912"/>
        <c:crosses val="autoZero"/>
        <c:auto val="1"/>
        <c:lblAlgn val="ctr"/>
        <c:lblOffset val="100"/>
        <c:noMultiLvlLbl val="0"/>
      </c:catAx>
      <c:valAx>
        <c:axId val="-2119147912"/>
        <c:scaling>
          <c:orientation val="minMax"/>
        </c:scaling>
        <c:delete val="0"/>
        <c:axPos val="l"/>
        <c:majorGridlines/>
        <c:numFmt formatCode="General" sourceLinked="1"/>
        <c:majorTickMark val="out"/>
        <c:minorTickMark val="none"/>
        <c:tickLblPos val="nextTo"/>
        <c:crossAx val="-21197285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2A5581D3-AE65-FA4B-A691-6C3051D52BBC}" type="presOf" srcId="{04861ED6-6233-4AF6-BC4E-D414C454583B}" destId="{428854DD-4558-4CE7-8DFC-1384B21CF925}"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BDBD194F-6788-A140-8DDA-EF3A76A35E3B}" type="presOf" srcId="{7FF37380-929C-4E3E-B78D-6A542EBBD8D7}" destId="{428854DD-4558-4CE7-8DFC-1384B21CF925}" srcOrd="0" destOrd="1" presId="urn:microsoft.com/office/officeart/2005/8/layout/vList6"/>
    <dgm:cxn modelId="{43F0BF64-0D87-3C40-B8B0-7AF0AF66DD04}" type="presOf" srcId="{7D9EF975-511F-49CB-83D7-034D0DD0B681}" destId="{50BBF47A-20CF-4D27-8D0C-1F02C06EF581}"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44CA7EAF-C3A5-DA41-A4AC-65B64F0D4DE0}" type="presOf" srcId="{AA079224-7D82-40C5-BC8A-4E8D37B30281}" destId="{04FFBF64-3F44-42D7-9A4A-A6E955968CAE}" srcOrd="0" destOrd="1" presId="urn:microsoft.com/office/officeart/2005/8/layout/vList6"/>
    <dgm:cxn modelId="{893622E9-77A6-9340-92EE-5C97572D401F}" type="presOf" srcId="{83F226F8-E36E-449D-B533-1A7D87C28C69}" destId="{602E017F-2DC7-4B15-923E-7AF0B58A84A2}"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67FD214F-0C63-4740-B521-DD0FB1669037}" type="presOf" srcId="{17BD9A47-672F-4BFD-BEC9-3B2DDF33161C}" destId="{C59ADD0E-A8FA-4B11-8052-1BE8787E46B3}" srcOrd="0" destOrd="2"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5197BEF0-EB93-E647-9357-4AE94E4ED89E}" type="presOf" srcId="{EA639F30-F9F6-4E0D-AA11-8DC5FB1FC52A}" destId="{04FFBF64-3F44-42D7-9A4A-A6E955968CAE}"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A632435D-5100-5F45-A245-6E6BDB3261C7}" type="presOf" srcId="{AA9017A1-4CBD-49C4-95F7-5E4F8D04A85D}" destId="{36D9BB4A-5F9F-4D22-9CCC-CEE6D4829A6B}" srcOrd="0" destOrd="0" presId="urn:microsoft.com/office/officeart/2005/8/layout/vList6"/>
    <dgm:cxn modelId="{A35CB025-13F5-0445-AF63-84A6E399B50A}" type="presOf" srcId="{C65051E0-8E96-46EA-9B6A-01528A951CA4}" destId="{D48B4A4C-14E3-40A7-A46E-2DF1C54F3FF1}" srcOrd="0" destOrd="0" presId="urn:microsoft.com/office/officeart/2005/8/layout/vList6"/>
    <dgm:cxn modelId="{FFACDBEF-AADA-3A4E-93E9-6CC36EB9EE2A}" type="presOf" srcId="{E773A900-D277-4874-8863-58D99F849787}" destId="{C59ADD0E-A8FA-4B11-8052-1BE8787E46B3}" srcOrd="0" destOrd="0" presId="urn:microsoft.com/office/officeart/2005/8/layout/vList6"/>
    <dgm:cxn modelId="{AC518648-A970-BB42-987F-4430120A3611}" type="presOf" srcId="{C3CBFBAF-2301-4925-BBFD-BC17FB0F28EA}" destId="{C59ADD0E-A8FA-4B11-8052-1BE8787E46B3}" srcOrd="0" destOrd="1" presId="urn:microsoft.com/office/officeart/2005/8/layout/vList6"/>
    <dgm:cxn modelId="{2ABB27BA-B79D-8C4D-B53D-2C59955EB626}" type="presParOf" srcId="{602E017F-2DC7-4B15-923E-7AF0B58A84A2}" destId="{D39E233D-3563-491A-BBE8-A56CBCE9356C}" srcOrd="0" destOrd="0" presId="urn:microsoft.com/office/officeart/2005/8/layout/vList6"/>
    <dgm:cxn modelId="{A40ECA6D-C14C-2D40-BD57-5478EEEACFC1}" type="presParOf" srcId="{D39E233D-3563-491A-BBE8-A56CBCE9356C}" destId="{50BBF47A-20CF-4D27-8D0C-1F02C06EF581}" srcOrd="0" destOrd="0" presId="urn:microsoft.com/office/officeart/2005/8/layout/vList6"/>
    <dgm:cxn modelId="{CC3621E2-C4C4-FF47-BA59-49902029643E}" type="presParOf" srcId="{D39E233D-3563-491A-BBE8-A56CBCE9356C}" destId="{C59ADD0E-A8FA-4B11-8052-1BE8787E46B3}" srcOrd="1" destOrd="0" presId="urn:microsoft.com/office/officeart/2005/8/layout/vList6"/>
    <dgm:cxn modelId="{B1D2FF5D-CC84-6444-8851-35803D420E93}" type="presParOf" srcId="{602E017F-2DC7-4B15-923E-7AF0B58A84A2}" destId="{5AF299DB-2132-487A-9E10-D98FE8E1763C}" srcOrd="1" destOrd="0" presId="urn:microsoft.com/office/officeart/2005/8/layout/vList6"/>
    <dgm:cxn modelId="{74BA4398-647E-504E-9D5D-3125757F56B3}" type="presParOf" srcId="{602E017F-2DC7-4B15-923E-7AF0B58A84A2}" destId="{01BE5A3D-3038-4D40-84E6-2ACCDA109179}" srcOrd="2" destOrd="0" presId="urn:microsoft.com/office/officeart/2005/8/layout/vList6"/>
    <dgm:cxn modelId="{C13AD460-7588-EB4C-8B58-99C3C7D9A16E}" type="presParOf" srcId="{01BE5A3D-3038-4D40-84E6-2ACCDA109179}" destId="{D48B4A4C-14E3-40A7-A46E-2DF1C54F3FF1}" srcOrd="0" destOrd="0" presId="urn:microsoft.com/office/officeart/2005/8/layout/vList6"/>
    <dgm:cxn modelId="{BC665F80-1625-8A4D-8C0A-65CCC83DB520}" type="presParOf" srcId="{01BE5A3D-3038-4D40-84E6-2ACCDA109179}" destId="{428854DD-4558-4CE7-8DFC-1384B21CF925}" srcOrd="1" destOrd="0" presId="urn:microsoft.com/office/officeart/2005/8/layout/vList6"/>
    <dgm:cxn modelId="{6F52403A-834F-5544-9CC8-881FC3F9C6B0}" type="presParOf" srcId="{602E017F-2DC7-4B15-923E-7AF0B58A84A2}" destId="{C86DE1E9-9623-40B2-BA1D-26A8DE404280}" srcOrd="3" destOrd="0" presId="urn:microsoft.com/office/officeart/2005/8/layout/vList6"/>
    <dgm:cxn modelId="{B65E4C38-6B5A-9749-A336-7E2327D065F9}" type="presParOf" srcId="{602E017F-2DC7-4B15-923E-7AF0B58A84A2}" destId="{3088FC37-4AEC-4CDA-9BF2-DA9A170DE8AB}" srcOrd="4" destOrd="0" presId="urn:microsoft.com/office/officeart/2005/8/layout/vList6"/>
    <dgm:cxn modelId="{9F564369-44C0-D249-A27F-EF510D6F34E3}" type="presParOf" srcId="{3088FC37-4AEC-4CDA-9BF2-DA9A170DE8AB}" destId="{36D9BB4A-5F9F-4D22-9CCC-CEE6D4829A6B}" srcOrd="0" destOrd="0" presId="urn:microsoft.com/office/officeart/2005/8/layout/vList6"/>
    <dgm:cxn modelId="{65F1B966-B36A-F644-81BF-89B351AFB00C}"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3049846" y="0"/>
          <a:ext cx="4574769" cy="974740"/>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3049846" y="121843"/>
        <a:ext cx="4209242" cy="731055"/>
      </dsp:txXfrm>
    </dsp:sp>
    <dsp:sp modelId="{50BBF47A-20CF-4D27-8D0C-1F02C06EF581}">
      <dsp:nvSpPr>
        <dsp:cNvPr id="0" name=""/>
        <dsp:cNvSpPr/>
      </dsp:nvSpPr>
      <dsp:spPr>
        <a:xfrm>
          <a:off x="0" y="0"/>
          <a:ext cx="3049846" cy="9747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47583" y="47583"/>
        <a:ext cx="2954680" cy="879574"/>
      </dsp:txXfrm>
    </dsp:sp>
    <dsp:sp modelId="{428854DD-4558-4CE7-8DFC-1384B21CF925}">
      <dsp:nvSpPr>
        <dsp:cNvPr id="0" name=""/>
        <dsp:cNvSpPr/>
      </dsp:nvSpPr>
      <dsp:spPr>
        <a:xfrm>
          <a:off x="3049846" y="1072215"/>
          <a:ext cx="4574769" cy="974740"/>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3049846" y="1194058"/>
        <a:ext cx="4209242" cy="731055"/>
      </dsp:txXfrm>
    </dsp:sp>
    <dsp:sp modelId="{D48B4A4C-14E3-40A7-A46E-2DF1C54F3FF1}">
      <dsp:nvSpPr>
        <dsp:cNvPr id="0" name=""/>
        <dsp:cNvSpPr/>
      </dsp:nvSpPr>
      <dsp:spPr>
        <a:xfrm>
          <a:off x="0" y="1072215"/>
          <a:ext cx="3049846" cy="974740"/>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47583" y="1119798"/>
        <a:ext cx="2954680" cy="879574"/>
      </dsp:txXfrm>
    </dsp:sp>
    <dsp:sp modelId="{04FFBF64-3F44-42D7-9A4A-A6E955968CAE}">
      <dsp:nvSpPr>
        <dsp:cNvPr id="0" name=""/>
        <dsp:cNvSpPr/>
      </dsp:nvSpPr>
      <dsp:spPr>
        <a:xfrm>
          <a:off x="3049846" y="2144430"/>
          <a:ext cx="4574769" cy="974740"/>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3049846" y="2266273"/>
        <a:ext cx="4209242" cy="731055"/>
      </dsp:txXfrm>
    </dsp:sp>
    <dsp:sp modelId="{36D9BB4A-5F9F-4D22-9CCC-CEE6D4829A6B}">
      <dsp:nvSpPr>
        <dsp:cNvPr id="0" name=""/>
        <dsp:cNvSpPr/>
      </dsp:nvSpPr>
      <dsp:spPr>
        <a:xfrm>
          <a:off x="0" y="2144430"/>
          <a:ext cx="3049846" cy="974740"/>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47583" y="2192013"/>
        <a:ext cx="2954680" cy="87957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113021"/>
            <a:ext cx="3264408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9326880"/>
            <a:ext cx="26883360" cy="420624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926157" y="3162301"/>
            <a:ext cx="48386050" cy="674103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754684" y="3162301"/>
            <a:ext cx="144531395" cy="6741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0576561"/>
            <a:ext cx="32644080" cy="326898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6976114"/>
            <a:ext cx="32644080" cy="3600449"/>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54682" y="18432781"/>
            <a:ext cx="96458720" cy="52139851"/>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7853484" y="18432781"/>
            <a:ext cx="96458725" cy="52139851"/>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659131"/>
            <a:ext cx="3456432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2" y="3684272"/>
            <a:ext cx="16968790" cy="1535429"/>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920242" y="5219701"/>
            <a:ext cx="16968790" cy="9483091"/>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3684272"/>
            <a:ext cx="16975455" cy="1535429"/>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9509107" y="5219701"/>
            <a:ext cx="16975455" cy="9483091"/>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655320"/>
            <a:ext cx="12634915" cy="278892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5015210" y="655323"/>
            <a:ext cx="21469350" cy="14047471"/>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4" y="3444243"/>
            <a:ext cx="12634915" cy="11258551"/>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11521441"/>
            <a:ext cx="23042880" cy="1360171"/>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7527610" y="1470660"/>
            <a:ext cx="23042880" cy="987552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7527610" y="12881612"/>
            <a:ext cx="23042880" cy="1931669"/>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659131"/>
            <a:ext cx="34564320" cy="27432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3840483"/>
            <a:ext cx="34564320" cy="10862311"/>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15255241"/>
            <a:ext cx="8961120" cy="87630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3121640" y="15255241"/>
            <a:ext cx="12161520" cy="87630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15255241"/>
            <a:ext cx="8961120" cy="87630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9935596" y="3697815"/>
            <a:ext cx="9019861" cy="12345432"/>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18" name="Rectangle 17"/>
          <p:cNvSpPr/>
          <p:nvPr/>
        </p:nvSpPr>
        <p:spPr>
          <a:xfrm>
            <a:off x="28876801" y="3697815"/>
            <a:ext cx="9019861" cy="12345432"/>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0" name="Rectangle 19"/>
          <p:cNvSpPr/>
          <p:nvPr/>
        </p:nvSpPr>
        <p:spPr>
          <a:xfrm>
            <a:off x="19411353" y="3697815"/>
            <a:ext cx="9019861" cy="12345432"/>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1" name="Rectangle 20"/>
          <p:cNvSpPr/>
          <p:nvPr/>
        </p:nvSpPr>
        <p:spPr>
          <a:xfrm>
            <a:off x="513287" y="3697815"/>
            <a:ext cx="9019861" cy="12345432"/>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32" name="Rectangle 31"/>
          <p:cNvSpPr/>
          <p:nvPr/>
        </p:nvSpPr>
        <p:spPr>
          <a:xfrm>
            <a:off x="490547" y="453587"/>
            <a:ext cx="37415945" cy="2890096"/>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noFill/>
            </a:endParaRPr>
          </a:p>
        </p:txBody>
      </p:sp>
      <p:sp>
        <p:nvSpPr>
          <p:cNvPr id="12" name="TextBox 11"/>
          <p:cNvSpPr txBox="1"/>
          <p:nvPr/>
        </p:nvSpPr>
        <p:spPr>
          <a:xfrm>
            <a:off x="4653568" y="619886"/>
            <a:ext cx="29093961" cy="2484065"/>
          </a:xfrm>
          <a:prstGeom prst="rect">
            <a:avLst/>
          </a:prstGeom>
          <a:noFill/>
        </p:spPr>
        <p:txBody>
          <a:bodyPr wrap="square" lIns="52249" tIns="26124" rIns="52249" bIns="26124" rtlCol="0">
            <a:spAutoFit/>
          </a:bodyPr>
          <a:lstStyle/>
          <a:p>
            <a:pPr algn="ctr">
              <a:defRPr/>
            </a:pPr>
            <a:r>
              <a:rPr lang="en-US" sz="8800" b="1" dirty="0"/>
              <a:t>36” x </a:t>
            </a:r>
            <a:r>
              <a:rPr lang="en-US" sz="8800" b="1" dirty="0" smtClean="0"/>
              <a:t>84” </a:t>
            </a:r>
            <a:r>
              <a:rPr lang="en-US" sz="8800" b="1" dirty="0"/>
              <a:t>Poster Template with Tips</a:t>
            </a:r>
          </a:p>
          <a:p>
            <a:pPr algn="ctr">
              <a:spcBef>
                <a:spcPts val="1199"/>
              </a:spcBef>
              <a:defRPr/>
            </a:pPr>
            <a:r>
              <a:rPr lang="en-US" sz="6000" dirty="0">
                <a:cs typeface="Calibri"/>
              </a:rPr>
              <a:t>CSUF Faculty Development Center</a:t>
            </a:r>
          </a:p>
        </p:txBody>
      </p:sp>
      <p:sp>
        <p:nvSpPr>
          <p:cNvPr id="13" name="TextBox 12"/>
          <p:cNvSpPr txBox="1"/>
          <p:nvPr/>
        </p:nvSpPr>
        <p:spPr>
          <a:xfrm>
            <a:off x="879438" y="3999279"/>
            <a:ext cx="8374105" cy="11502046"/>
          </a:xfrm>
          <a:prstGeom prst="rect">
            <a:avLst/>
          </a:prstGeom>
          <a:noFill/>
        </p:spPr>
        <p:txBody>
          <a:bodyPr wrap="square" lIns="52249" tIns="26124" rIns="52249" bIns="26124" rtlCol="0">
            <a:spAutoFit/>
          </a:bodyPr>
          <a:lstStyle/>
          <a:p>
            <a:pPr algn="ctr"/>
            <a:r>
              <a:rPr lang="en-US" sz="2800" b="1" dirty="0">
                <a:ea typeface="Times New Roman" pitchFamily="39" charset="0"/>
                <a:cs typeface="Calibri"/>
              </a:rPr>
              <a:t>Using This Template</a:t>
            </a:r>
          </a:p>
          <a:p>
            <a:pPr algn="ctr"/>
            <a:endParaRPr lang="en-US" sz="2000" b="1" i="1" dirty="0">
              <a:ea typeface="Times New Roman" pitchFamily="39" charset="0"/>
              <a:cs typeface="Calibri"/>
            </a:endParaRPr>
          </a:p>
          <a:p>
            <a:pPr algn="just"/>
            <a:r>
              <a:rPr lang="en-US" sz="2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000" dirty="0">
              <a:cs typeface="Calibri"/>
            </a:endParaRPr>
          </a:p>
          <a:p>
            <a:pPr algn="just"/>
            <a:r>
              <a:rPr lang="en-US" sz="2000" dirty="0">
                <a:cs typeface="Calibri"/>
              </a:rPr>
              <a:t>To save you time, we have used a recommended layout and recommended font sizes for headings and body. </a:t>
            </a:r>
          </a:p>
          <a:p>
            <a:pPr algn="just"/>
            <a:endParaRPr lang="en-US" sz="2000" dirty="0">
              <a:cs typeface="Calibri"/>
            </a:endParaRPr>
          </a:p>
          <a:p>
            <a:pPr algn="just"/>
            <a:r>
              <a:rPr lang="en-US" sz="2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000" dirty="0" smtClean="0">
              <a:cs typeface="Calibri"/>
            </a:endParaRPr>
          </a:p>
          <a:p>
            <a:pPr algn="just"/>
            <a:endParaRPr lang="en-US" sz="2000" dirty="0">
              <a:cs typeface="Calibri"/>
            </a:endParaRPr>
          </a:p>
          <a:p>
            <a:pPr algn="ctr"/>
            <a:r>
              <a:rPr lang="en-US" sz="2800" b="1" dirty="0">
                <a:ea typeface="Times New Roman" pitchFamily="39" charset="0"/>
                <a:cs typeface="Calibri"/>
              </a:rPr>
              <a:t>Print at 200%</a:t>
            </a:r>
          </a:p>
          <a:p>
            <a:pPr algn="ctr"/>
            <a:endParaRPr lang="en-US" sz="2000" b="1" i="1" dirty="0">
              <a:ea typeface="Times New Roman" pitchFamily="39" charset="0"/>
              <a:cs typeface="Calibri"/>
            </a:endParaRPr>
          </a:p>
          <a:p>
            <a:r>
              <a:rPr lang="en-US" sz="2000" dirty="0">
                <a:ea typeface="Times New Roman" pitchFamily="39" charset="0"/>
                <a:cs typeface="Calibri"/>
              </a:rPr>
              <a:t>Power Point limits the size to 56 inches. In order to get a larger width this poster is sized 18 x </a:t>
            </a:r>
            <a:r>
              <a:rPr lang="en-US" sz="2000" dirty="0" smtClean="0">
                <a:ea typeface="Times New Roman" pitchFamily="39" charset="0"/>
                <a:cs typeface="Calibri"/>
              </a:rPr>
              <a:t>42 </a:t>
            </a:r>
            <a:r>
              <a:rPr lang="en-US" sz="2000" dirty="0">
                <a:ea typeface="Times New Roman" pitchFamily="39" charset="0"/>
                <a:cs typeface="Calibri"/>
              </a:rPr>
              <a:t>inches.  It will then be printed at 200% to achieve a </a:t>
            </a:r>
            <a:r>
              <a:rPr lang="en-US" sz="2000" dirty="0" smtClean="0">
                <a:ea typeface="Times New Roman" pitchFamily="39" charset="0"/>
                <a:cs typeface="Calibri"/>
              </a:rPr>
              <a:t>36x84 </a:t>
            </a:r>
            <a:r>
              <a:rPr lang="en-US" sz="2000" dirty="0">
                <a:ea typeface="Times New Roman" pitchFamily="39" charset="0"/>
                <a:cs typeface="Calibri"/>
              </a:rPr>
              <a:t>inch poster.</a:t>
            </a:r>
          </a:p>
          <a:p>
            <a:pPr algn="just"/>
            <a:endParaRPr lang="en-US" sz="2000" dirty="0">
              <a:cs typeface="Calibri"/>
            </a:endParaRPr>
          </a:p>
          <a:p>
            <a:pPr algn="just"/>
            <a:endParaRPr lang="en-US" sz="2000" dirty="0">
              <a:cs typeface="Calibri"/>
            </a:endParaRPr>
          </a:p>
          <a:p>
            <a:pPr lvl="0" algn="ctr"/>
            <a:r>
              <a:rPr lang="en-US" sz="2800" b="1" dirty="0">
                <a:solidFill>
                  <a:prstClr val="black"/>
                </a:solidFill>
                <a:ea typeface="Times New Roman" pitchFamily="39" charset="0"/>
                <a:cs typeface="Calibri"/>
              </a:rPr>
              <a:t>Reader-Friendly Layout Tips</a:t>
            </a:r>
          </a:p>
          <a:p>
            <a:pPr algn="just"/>
            <a:endParaRPr lang="en-US" sz="2000" dirty="0">
              <a:ea typeface="Times New Roman" pitchFamily="39" charset="0"/>
              <a:cs typeface="Calibri"/>
            </a:endParaRPr>
          </a:p>
          <a:p>
            <a:pPr algn="just"/>
            <a:r>
              <a:rPr lang="en-US" sz="2000" dirty="0"/>
              <a:t>Create your poster with your reader in mind! Follow these tips:</a:t>
            </a:r>
          </a:p>
          <a:p>
            <a:pPr algn="just"/>
            <a:endParaRPr lang="en-US" sz="2000" dirty="0"/>
          </a:p>
          <a:p>
            <a:pPr marL="274638" indent="-274638" algn="just">
              <a:spcAft>
                <a:spcPts val="3000"/>
              </a:spcAft>
              <a:buFont typeface="Arial" panose="020B0604020202020204" pitchFamily="34" charset="0"/>
              <a:buChar char="•"/>
            </a:pPr>
            <a:r>
              <a:rPr lang="en-US" sz="2000" dirty="0"/>
              <a:t>Everything should big enough to read from 3 to 6 feet away.</a:t>
            </a:r>
          </a:p>
          <a:p>
            <a:pPr marL="274638" indent="-274638" algn="just">
              <a:spcAft>
                <a:spcPts val="3000"/>
              </a:spcAft>
              <a:buFont typeface="Arial" panose="020B0604020202020204" pitchFamily="34" charset="0"/>
              <a:buChar char="•"/>
            </a:pPr>
            <a:r>
              <a:rPr lang="en-US" sz="2000" dirty="0"/>
              <a:t>Your audience should be able to read the text in 5-10 minutes. </a:t>
            </a:r>
          </a:p>
          <a:p>
            <a:pPr marL="274638" indent="-274638" algn="just">
              <a:spcAft>
                <a:spcPts val="3000"/>
              </a:spcAft>
              <a:buFont typeface="Arial" panose="020B0604020202020204" pitchFamily="34" charset="0"/>
              <a:buChar char="•"/>
            </a:pPr>
            <a:r>
              <a:rPr lang="en-US" sz="2000" dirty="0"/>
              <a:t>Summarize your research to reduce the amount of text.  </a:t>
            </a:r>
          </a:p>
          <a:p>
            <a:pPr marL="274638" indent="-274638" algn="just">
              <a:spcAft>
                <a:spcPts val="3000"/>
              </a:spcAft>
              <a:buFont typeface="Arial" panose="020B0604020202020204" pitchFamily="34" charset="0"/>
              <a:buChar char="•"/>
            </a:pPr>
            <a:r>
              <a:rPr lang="en-US" sz="20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000" dirty="0"/>
              <a:t>Keep your layout simple and </a:t>
            </a:r>
            <a:r>
              <a:rPr lang="en-US" sz="2000" dirty="0" smtClean="0"/>
              <a:t>uncluttered.</a:t>
            </a:r>
            <a:endParaRPr lang="en-US" sz="2000" dirty="0">
              <a:cs typeface="Calibri"/>
            </a:endParaRPr>
          </a:p>
        </p:txBody>
      </p:sp>
      <p:sp>
        <p:nvSpPr>
          <p:cNvPr id="14" name="TextBox 13"/>
          <p:cNvSpPr txBox="1"/>
          <p:nvPr/>
        </p:nvSpPr>
        <p:spPr>
          <a:xfrm>
            <a:off x="19696270" y="3999279"/>
            <a:ext cx="8454254" cy="8178059"/>
          </a:xfrm>
          <a:prstGeom prst="rect">
            <a:avLst/>
          </a:prstGeom>
          <a:noFill/>
        </p:spPr>
        <p:txBody>
          <a:bodyPr wrap="square" lIns="52249" tIns="26124" rIns="52249" bIns="26124" rtlCol="0">
            <a:spAutoFit/>
          </a:bodyPr>
          <a:lstStyle/>
          <a:p>
            <a:pPr lvl="0" algn="ctr"/>
            <a:r>
              <a:rPr lang="en-US" sz="2800" b="1" dirty="0" smtClean="0">
                <a:solidFill>
                  <a:prstClr val="black"/>
                </a:solidFill>
                <a:latin typeface="Calibri" panose="020F0502020204030204" pitchFamily="34" charset="0"/>
                <a:ea typeface="Times New Roman" pitchFamily="39" charset="0"/>
                <a:cs typeface="Calibri"/>
              </a:rPr>
              <a:t>Graphics</a:t>
            </a:r>
            <a:endParaRPr lang="en-US" sz="2800" b="1" dirty="0">
              <a:solidFill>
                <a:prstClr val="black"/>
              </a:solidFill>
              <a:latin typeface="Calibri" panose="020F0502020204030204" pitchFamily="34" charset="0"/>
              <a:ea typeface="Times New Roman" pitchFamily="39" charset="0"/>
              <a:cs typeface="Calibri"/>
            </a:endParaRP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Click </a:t>
            </a:r>
            <a:r>
              <a:rPr lang="en-US" sz="2000" b="1" dirty="0">
                <a:solidFill>
                  <a:prstClr val="black"/>
                </a:solidFill>
                <a:latin typeface="Calibri" panose="020F0502020204030204" pitchFamily="34" charset="0"/>
                <a:ea typeface="Times New Roman" pitchFamily="39" charset="0"/>
                <a:cs typeface="Calibri"/>
              </a:rPr>
              <a:t>Insert</a:t>
            </a:r>
            <a:r>
              <a:rPr lang="en-US" sz="2000" dirty="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0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5" name="TextBox 14"/>
          <p:cNvSpPr txBox="1"/>
          <p:nvPr/>
        </p:nvSpPr>
        <p:spPr>
          <a:xfrm>
            <a:off x="29216240" y="3999279"/>
            <a:ext cx="8343785" cy="9624609"/>
          </a:xfrm>
          <a:prstGeom prst="rect">
            <a:avLst/>
          </a:prstGeom>
          <a:noFill/>
        </p:spPr>
        <p:txBody>
          <a:bodyPr wrap="square" lIns="52249" tIns="26124" rIns="52249" bIns="26124" rtlCol="0">
            <a:spAutoFit/>
          </a:bodyPr>
          <a:lstStyle/>
          <a:p>
            <a:pPr algn="ctr"/>
            <a:r>
              <a:rPr lang="en-US" sz="2800" b="1" dirty="0" smtClean="0">
                <a:latin typeface="Calibri" panose="020F0502020204030204" pitchFamily="34" charset="0"/>
                <a:ea typeface="Times New Roman" pitchFamily="39" charset="0"/>
                <a:cs typeface="Calibri"/>
              </a:rPr>
              <a:t>Logos</a:t>
            </a:r>
            <a:endParaRPr lang="en-US" sz="2800" b="1" dirty="0">
              <a:latin typeface="Calibri" panose="020F0502020204030204" pitchFamily="34" charset="0"/>
              <a:ea typeface="Times New Roman" pitchFamily="39" charset="0"/>
              <a:cs typeface="Calibri"/>
            </a:endParaRPr>
          </a:p>
          <a:p>
            <a:pPr algn="ctr"/>
            <a:endParaRPr lang="en-US" sz="2000" b="1" i="1" dirty="0">
              <a:latin typeface="Calibri" panose="020F0502020204030204" pitchFamily="34" charset="0"/>
              <a:ea typeface="Times New Roman" pitchFamily="39" charset="0"/>
              <a:cs typeface="Calibri"/>
            </a:endParaRPr>
          </a:p>
          <a:p>
            <a:r>
              <a:rPr lang="en-US" sz="20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000" dirty="0">
              <a:latin typeface="Calibri" panose="020F0502020204030204" pitchFamily="34" charset="0"/>
              <a:ea typeface="Times New Roman" pitchFamily="39" charset="0"/>
              <a:cs typeface="Calibri"/>
            </a:endParaRPr>
          </a:p>
          <a:p>
            <a:pPr algn="ctr"/>
            <a:r>
              <a:rPr lang="en-US" sz="2800" b="1" dirty="0">
                <a:solidFill>
                  <a:prstClr val="black"/>
                </a:solidFill>
                <a:latin typeface="Calibri" panose="020F0502020204030204" pitchFamily="34" charset="0"/>
                <a:ea typeface="Times New Roman" pitchFamily="39" charset="0"/>
                <a:cs typeface="Calibri"/>
              </a:rPr>
              <a:t>Free </a:t>
            </a:r>
            <a:r>
              <a:rPr lang="en-US" sz="2800" b="1" dirty="0" smtClean="0">
                <a:solidFill>
                  <a:prstClr val="black"/>
                </a:solidFill>
                <a:latin typeface="Calibri" panose="020F0502020204030204" pitchFamily="34" charset="0"/>
                <a:ea typeface="Times New Roman" pitchFamily="39" charset="0"/>
                <a:cs typeface="Calibri"/>
              </a:rPr>
              <a:t>Images</a:t>
            </a: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r>
              <a:rPr lang="en-US" sz="2000" dirty="0">
                <a:solidFill>
                  <a:prstClr val="black"/>
                </a:solidFill>
                <a:latin typeface="Calibri" panose="020F0502020204030204" pitchFamily="34" charset="0"/>
                <a:ea typeface="Times New Roman" pitchFamily="39" charset="0"/>
                <a:cs typeface="Calibri"/>
              </a:rPr>
              <a:t>Images capture readers’ attention! Here are  some  sources for free ones</a:t>
            </a:r>
            <a:r>
              <a:rPr lang="en-US" sz="2000" dirty="0" smtClean="0">
                <a:solidFill>
                  <a:prstClr val="black"/>
                </a:solidFill>
                <a:latin typeface="Calibri" panose="020F0502020204030204" pitchFamily="34" charset="0"/>
                <a:ea typeface="Times New Roman" pitchFamily="39" charset="0"/>
                <a:cs typeface="Calibri"/>
              </a:rPr>
              <a:t>:</a:t>
            </a:r>
          </a:p>
          <a:p>
            <a:endParaRPr lang="en-US" sz="2000" dirty="0">
              <a:solidFill>
                <a:prstClr val="black"/>
              </a:solidFill>
              <a:latin typeface="Calibri" panose="020F0502020204030204" pitchFamily="34" charset="0"/>
              <a:ea typeface="Times New Roman" pitchFamily="39" charset="0"/>
              <a:cs typeface="Calibri"/>
            </a:endParaRPr>
          </a:p>
          <a:p>
            <a:pPr lvl="1">
              <a:spcAft>
                <a:spcPts val="1200"/>
              </a:spcAft>
            </a:pPr>
            <a:r>
              <a:rPr lang="en-US" sz="2000" u="sng" dirty="0">
                <a:hlinkClick r:id="rId2"/>
              </a:rPr>
              <a:t>https://unsplash.com</a:t>
            </a:r>
            <a:endParaRPr lang="en-US" sz="2000" dirty="0"/>
          </a:p>
          <a:p>
            <a:pPr lvl="1">
              <a:spcAft>
                <a:spcPts val="1200"/>
              </a:spcAft>
            </a:pPr>
            <a:r>
              <a:rPr lang="en-US" sz="2000" u="sng" dirty="0">
                <a:hlinkClick r:id="rId3"/>
              </a:rPr>
              <a:t>https://www.pexels.com</a:t>
            </a:r>
            <a:endParaRPr lang="en-US" sz="2000" dirty="0"/>
          </a:p>
          <a:p>
            <a:pPr lvl="1">
              <a:spcAft>
                <a:spcPts val="1200"/>
              </a:spcAft>
            </a:pPr>
            <a:r>
              <a:rPr lang="en-US" sz="2000" u="sng" dirty="0">
                <a:hlinkClick r:id="rId4"/>
              </a:rPr>
              <a:t>https://stocksnap.io</a:t>
            </a:r>
            <a:endParaRPr lang="en-US" sz="2000" dirty="0"/>
          </a:p>
          <a:p>
            <a:pPr lvl="1">
              <a:spcAft>
                <a:spcPts val="1200"/>
              </a:spcAft>
            </a:pPr>
            <a:r>
              <a:rPr lang="en-US" sz="2000" u="sng" dirty="0">
                <a:hlinkClick r:id="rId5"/>
              </a:rPr>
              <a:t>http://</a:t>
            </a:r>
            <a:r>
              <a:rPr lang="en-US" sz="2000" u="sng" dirty="0" smtClean="0">
                <a:hlinkClick r:id="rId5"/>
              </a:rPr>
              <a:t>picography.co</a:t>
            </a:r>
            <a:endParaRPr lang="en-US" sz="2000" dirty="0"/>
          </a:p>
        </p:txBody>
      </p:sp>
      <p:graphicFrame>
        <p:nvGraphicFramePr>
          <p:cNvPr id="25" name="Diagram 24"/>
          <p:cNvGraphicFramePr/>
          <p:nvPr>
            <p:extLst>
              <p:ext uri="{D42A27DB-BD31-4B8C-83A1-F6EECF244321}">
                <p14:modId xmlns:p14="http://schemas.microsoft.com/office/powerpoint/2010/main" val="1144003960"/>
              </p:ext>
            </p:extLst>
          </p:nvPr>
        </p:nvGraphicFramePr>
        <p:xfrm>
          <a:off x="20022584" y="12454407"/>
          <a:ext cx="7624616" cy="311917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26" name="Content Placeholder 3"/>
          <p:cNvGraphicFramePr>
            <a:graphicFrameLocks/>
          </p:cNvGraphicFramePr>
          <p:nvPr>
            <p:extLst>
              <p:ext uri="{D42A27DB-BD31-4B8C-83A1-F6EECF244321}">
                <p14:modId xmlns:p14="http://schemas.microsoft.com/office/powerpoint/2010/main" val="2244060776"/>
              </p:ext>
            </p:extLst>
          </p:nvPr>
        </p:nvGraphicFramePr>
        <p:xfrm>
          <a:off x="19650983" y="5929243"/>
          <a:ext cx="8447555" cy="4199678"/>
        </p:xfrm>
        <a:graphic>
          <a:graphicData uri="http://schemas.openxmlformats.org/drawingml/2006/chart">
            <c:chart xmlns:c="http://schemas.openxmlformats.org/drawingml/2006/chart" xmlns:r="http://schemas.openxmlformats.org/officeDocument/2006/relationships" r:id="rId11"/>
          </a:graphicData>
        </a:graphic>
      </p:graphicFrame>
      <p:pic>
        <p:nvPicPr>
          <p:cNvPr id="27" name="Picture 2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9206097" y="6385716"/>
            <a:ext cx="8378817" cy="4041230"/>
          </a:xfrm>
          <a:prstGeom prst="rect">
            <a:avLst/>
          </a:prstGeom>
        </p:spPr>
      </p:pic>
      <p:sp>
        <p:nvSpPr>
          <p:cNvPr id="28" name="TextBox 27"/>
          <p:cNvSpPr txBox="1"/>
          <p:nvPr/>
        </p:nvSpPr>
        <p:spPr>
          <a:xfrm>
            <a:off x="10319261" y="3999278"/>
            <a:ext cx="8239812" cy="11317380"/>
          </a:xfrm>
          <a:prstGeom prst="rect">
            <a:avLst/>
          </a:prstGeom>
          <a:noFill/>
        </p:spPr>
        <p:txBody>
          <a:bodyPr wrap="square" lIns="52249" tIns="26124" rIns="52249" bIns="26124" rtlCol="0">
            <a:spAutoFit/>
          </a:bodyPr>
          <a:lstStyle/>
          <a:p>
            <a:pPr lvl="0" algn="ctr"/>
            <a:r>
              <a:rPr lang="en-US" sz="2800" b="1" dirty="0" smtClean="0">
                <a:solidFill>
                  <a:prstClr val="black"/>
                </a:solidFill>
                <a:ea typeface="Times New Roman" pitchFamily="39" charset="0"/>
                <a:cs typeface="Calibri"/>
              </a:rPr>
              <a:t>Changing </a:t>
            </a:r>
            <a:r>
              <a:rPr lang="en-US" sz="2800" b="1" dirty="0">
                <a:solidFill>
                  <a:prstClr val="black"/>
                </a:solidFill>
                <a:ea typeface="Times New Roman" pitchFamily="39" charset="0"/>
                <a:cs typeface="Calibri"/>
              </a:rPr>
              <a:t>the Layout</a:t>
            </a:r>
          </a:p>
          <a:p>
            <a:pPr lvl="0" algn="just"/>
            <a:endParaRPr lang="en-US" sz="2000" b="1" dirty="0">
              <a:solidFill>
                <a:prstClr val="black"/>
              </a:solidFill>
              <a:ea typeface="Times New Roman" pitchFamily="39" charset="0"/>
              <a:cs typeface="Calibri"/>
            </a:endParaRPr>
          </a:p>
          <a:p>
            <a:pPr algn="just"/>
            <a:r>
              <a:rPr lang="en-US" sz="2000" dirty="0">
                <a:cs typeface="Calibri"/>
              </a:rPr>
              <a:t>When changing the poster’s layout, do </a:t>
            </a:r>
            <a:r>
              <a:rPr lang="en-US" sz="2000" b="1" dirty="0">
                <a:cs typeface="Calibri"/>
              </a:rPr>
              <a:t>not</a:t>
            </a:r>
            <a:r>
              <a:rPr lang="en-US" sz="2000" dirty="0">
                <a:cs typeface="Calibri"/>
              </a:rPr>
              <a:t> click “Layout” like you do for a PowerPoint presentation. Instead, to add a new area for textual content, click </a:t>
            </a:r>
            <a:r>
              <a:rPr lang="en-US" sz="2000" b="1" dirty="0">
                <a:cs typeface="Calibri"/>
              </a:rPr>
              <a:t>Insert</a:t>
            </a:r>
            <a:r>
              <a:rPr lang="en-US" sz="2000" dirty="0">
                <a:cs typeface="Calibri"/>
              </a:rPr>
              <a:t> and then </a:t>
            </a:r>
            <a:r>
              <a:rPr lang="en-US" sz="2000" b="1" dirty="0">
                <a:cs typeface="Calibri"/>
              </a:rPr>
              <a:t>Text Box</a:t>
            </a:r>
            <a:r>
              <a:rPr lang="en-US" sz="2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000" dirty="0">
              <a:cs typeface="Calibri"/>
            </a:endParaRPr>
          </a:p>
          <a:p>
            <a:pPr algn="just"/>
            <a:r>
              <a:rPr lang="en-US" sz="2000" dirty="0">
                <a:cs typeface="Calibri"/>
              </a:rPr>
              <a:t>Click </a:t>
            </a:r>
            <a:r>
              <a:rPr lang="en-US" sz="2000" b="1" dirty="0">
                <a:cs typeface="Calibri"/>
              </a:rPr>
              <a:t>View</a:t>
            </a:r>
            <a:r>
              <a:rPr lang="en-US" sz="2000" dirty="0">
                <a:cs typeface="Calibri"/>
              </a:rPr>
              <a:t> and check </a:t>
            </a:r>
            <a:r>
              <a:rPr lang="en-US" sz="2000" b="1" dirty="0">
                <a:cs typeface="Calibri"/>
              </a:rPr>
              <a:t>Gridlines</a:t>
            </a:r>
            <a:r>
              <a:rPr lang="en-US" sz="2000" dirty="0">
                <a:cs typeface="Calibri"/>
              </a:rPr>
              <a:t> to see if text boxes are aligned in height</a:t>
            </a:r>
            <a:r>
              <a:rPr lang="en-US" sz="2000" dirty="0" smtClean="0">
                <a:cs typeface="Calibri"/>
              </a:rPr>
              <a:t>.</a:t>
            </a:r>
          </a:p>
          <a:p>
            <a:pPr algn="just"/>
            <a:endParaRPr lang="en-US" sz="2000" dirty="0">
              <a:cs typeface="Calibri"/>
            </a:endParaRPr>
          </a:p>
          <a:p>
            <a:pPr algn="ctr"/>
            <a:r>
              <a:rPr lang="en-US" sz="2800" b="1" dirty="0">
                <a:solidFill>
                  <a:prstClr val="black"/>
                </a:solidFill>
                <a:latin typeface="Calibri" panose="020F0502020204030204" pitchFamily="34" charset="0"/>
                <a:ea typeface="Times New Roman" pitchFamily="39" charset="0"/>
                <a:cs typeface="Calibri"/>
              </a:rPr>
              <a:t>Title Tips</a:t>
            </a:r>
          </a:p>
          <a:p>
            <a:pPr lvl="0" algn="just"/>
            <a:endParaRPr lang="en-US" sz="2000" b="1" i="1" dirty="0">
              <a:solidFill>
                <a:prstClr val="black"/>
              </a:solidFill>
              <a:latin typeface="Calibri" panose="020F0502020204030204" pitchFamily="34" charset="0"/>
              <a:ea typeface="Times New Roman" pitchFamily="39" charset="0"/>
              <a:cs typeface="Calibri"/>
            </a:endParaRPr>
          </a:p>
          <a:p>
            <a:pPr lvl="0" algn="just"/>
            <a:r>
              <a:rPr lang="en-US" sz="2000" dirty="0">
                <a:solidFill>
                  <a:prstClr val="black"/>
                </a:solidFill>
                <a:latin typeface="Calibri" panose="020F0502020204030204" pitchFamily="34" charset="0"/>
              </a:rPr>
              <a:t>Use </a:t>
            </a:r>
            <a:r>
              <a:rPr lang="en-US" sz="2000" b="1" dirty="0">
                <a:solidFill>
                  <a:prstClr val="black"/>
                </a:solidFill>
                <a:latin typeface="Calibri" panose="020F0502020204030204" pitchFamily="34" charset="0"/>
              </a:rPr>
              <a:t>100-point font</a:t>
            </a:r>
            <a:r>
              <a:rPr lang="en-US" sz="2000" dirty="0">
                <a:solidFill>
                  <a:prstClr val="black"/>
                </a:solidFill>
                <a:latin typeface="Calibri" panose="020F0502020204030204" pitchFamily="34" charset="0"/>
              </a:rPr>
              <a:t> or larger for the  poster title and author(s).  </a:t>
            </a:r>
          </a:p>
          <a:p>
            <a:pPr lvl="0" algn="just"/>
            <a:endParaRPr lang="en-US" sz="2000" dirty="0">
              <a:solidFill>
                <a:prstClr val="black"/>
              </a:solidFill>
              <a:latin typeface="Calibri" panose="020F0502020204030204" pitchFamily="34" charset="0"/>
            </a:endParaRPr>
          </a:p>
          <a:p>
            <a:pPr lvl="0" algn="just"/>
            <a:r>
              <a:rPr lang="en-US" sz="2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000" b="1" dirty="0">
              <a:latin typeface="Calibri" panose="020F0502020204030204" pitchFamily="34" charset="0"/>
              <a:ea typeface="Times New Roman" pitchFamily="39" charset="0"/>
              <a:cs typeface="Calibri"/>
            </a:endParaRPr>
          </a:p>
          <a:p>
            <a:pPr algn="ctr"/>
            <a:r>
              <a:rPr lang="en-US" sz="2800" b="1" dirty="0">
                <a:latin typeface="Calibri" panose="020F0502020204030204" pitchFamily="34" charset="0"/>
                <a:ea typeface="Times New Roman" pitchFamily="39" charset="0"/>
                <a:cs typeface="Calibri"/>
              </a:rPr>
              <a:t>Heading Tips</a:t>
            </a:r>
          </a:p>
          <a:p>
            <a:pPr algn="just"/>
            <a:endParaRPr lang="en-US" sz="2000" b="1" i="1" dirty="0">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36-point font </a:t>
            </a:r>
            <a:r>
              <a:rPr lang="en-US" sz="2000" dirty="0">
                <a:latin typeface="Calibri" panose="020F0502020204030204" pitchFamily="34" charset="0"/>
              </a:rPr>
              <a:t>or larger for headings.</a:t>
            </a:r>
          </a:p>
          <a:p>
            <a:pPr algn="just"/>
            <a:endParaRPr lang="en-US" sz="2000" dirty="0">
              <a:latin typeface="Calibri" panose="020F0502020204030204" pitchFamily="34" charset="0"/>
            </a:endParaRPr>
          </a:p>
          <a:p>
            <a:pPr algn="just"/>
            <a:r>
              <a:rPr lang="en-US" sz="2000" dirty="0">
                <a:latin typeface="Calibri" panose="020F0502020204030204" pitchFamily="34" charset="0"/>
              </a:rPr>
              <a:t>Mix upper- and lower-case letters;  all caps are harder to read. </a:t>
            </a:r>
          </a:p>
          <a:p>
            <a:pPr algn="just"/>
            <a:endParaRPr lang="en-US" sz="2000" dirty="0">
              <a:latin typeface="Calibri" panose="020F0502020204030204" pitchFamily="34" charset="0"/>
            </a:endParaRPr>
          </a:p>
          <a:p>
            <a:pPr lvl="0" algn="ctr"/>
            <a:r>
              <a:rPr lang="en-US" sz="2800" b="1" dirty="0">
                <a:solidFill>
                  <a:prstClr val="black"/>
                </a:solidFill>
                <a:latin typeface="Calibri" panose="020F0502020204030204" pitchFamily="34" charset="0"/>
                <a:ea typeface="Times New Roman" pitchFamily="39" charset="0"/>
                <a:cs typeface="Calibri"/>
              </a:rPr>
              <a:t>Body Text Tips</a:t>
            </a:r>
          </a:p>
          <a:p>
            <a:pPr lvl="0" algn="just"/>
            <a:endParaRPr lang="en-US" sz="2000" b="1" dirty="0">
              <a:solidFill>
                <a:prstClr val="black"/>
              </a:solidFill>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28-point font</a:t>
            </a:r>
            <a:r>
              <a:rPr lang="en-US" sz="2000" dirty="0">
                <a:latin typeface="Calibri" panose="020F0502020204030204" pitchFamily="34" charset="0"/>
              </a:rPr>
              <a:t> or larger.</a:t>
            </a:r>
          </a:p>
          <a:p>
            <a:pPr algn="just"/>
            <a:endParaRPr lang="en-US" sz="2000" dirty="0">
              <a:latin typeface="Calibri" panose="020F0502020204030204" pitchFamily="34" charset="0"/>
            </a:endParaRPr>
          </a:p>
          <a:p>
            <a:pPr algn="just"/>
            <a:r>
              <a:rPr lang="en-US" sz="2000" dirty="0">
                <a:latin typeface="Calibri" panose="020F0502020204030204" pitchFamily="34" charset="0"/>
              </a:rPr>
              <a:t>Use a simple font: Calibri, Arial, Cambria, Times New Roman, etc..</a:t>
            </a:r>
          </a:p>
          <a:p>
            <a:pPr algn="just"/>
            <a:endParaRPr lang="en-US" sz="2000" dirty="0">
              <a:latin typeface="Calibri" panose="020F0502020204030204" pitchFamily="34" charset="0"/>
            </a:endParaRPr>
          </a:p>
          <a:p>
            <a:pPr algn="just"/>
            <a:r>
              <a:rPr lang="en-US" sz="2000" dirty="0">
                <a:latin typeface="Calibri" panose="020F0502020204030204" pitchFamily="34" charset="0"/>
              </a:rPr>
              <a:t>Want to tweak the space between lines of text (between headings and body, or in a bulleted list)? Click </a:t>
            </a:r>
            <a:r>
              <a:rPr lang="en-US" sz="2000" b="1" dirty="0">
                <a:latin typeface="Calibri" panose="020F0502020204030204" pitchFamily="34" charset="0"/>
              </a:rPr>
              <a:t>Home</a:t>
            </a:r>
            <a:r>
              <a:rPr lang="en-US" sz="2000" dirty="0">
                <a:latin typeface="Calibri" panose="020F0502020204030204" pitchFamily="34" charset="0"/>
              </a:rPr>
              <a:t>, then </a:t>
            </a:r>
            <a:r>
              <a:rPr lang="en-US" sz="2000" b="1" dirty="0">
                <a:latin typeface="Calibri" panose="020F0502020204030204" pitchFamily="34" charset="0"/>
              </a:rPr>
              <a:t>Paragraph</a:t>
            </a:r>
            <a:r>
              <a:rPr lang="en-US" sz="2000" dirty="0">
                <a:latin typeface="Calibri" panose="020F0502020204030204" pitchFamily="34" charset="0"/>
              </a:rPr>
              <a:t>, then modify the </a:t>
            </a:r>
            <a:r>
              <a:rPr lang="en-US" sz="2000" b="1" dirty="0">
                <a:latin typeface="Calibri" panose="020F0502020204030204" pitchFamily="34" charset="0"/>
              </a:rPr>
              <a:t>Spacing</a:t>
            </a:r>
            <a:r>
              <a:rPr lang="en-US" sz="2000" dirty="0">
                <a:latin typeface="Calibri" panose="020F0502020204030204" pitchFamily="34" charset="0"/>
              </a:rPr>
              <a:t> </a:t>
            </a:r>
            <a:r>
              <a:rPr lang="en-US" sz="2000" b="1" dirty="0">
                <a:latin typeface="Calibri" panose="020F0502020204030204" pitchFamily="34" charset="0"/>
              </a:rPr>
              <a:t>Before</a:t>
            </a:r>
            <a:r>
              <a:rPr lang="en-US" sz="2000" dirty="0">
                <a:latin typeface="Calibri" panose="020F0502020204030204" pitchFamily="34" charset="0"/>
              </a:rPr>
              <a:t> or </a:t>
            </a:r>
            <a:r>
              <a:rPr lang="en-US" sz="2000" b="1" dirty="0">
                <a:latin typeface="Calibri" panose="020F0502020204030204" pitchFamily="34" charset="0"/>
              </a:rPr>
              <a:t>After</a:t>
            </a:r>
            <a:r>
              <a:rPr lang="en-US" sz="2000" dirty="0">
                <a:latin typeface="Calibri" panose="020F0502020204030204" pitchFamily="34" charset="0"/>
              </a:rPr>
              <a:t> specific lines of text</a:t>
            </a:r>
            <a:r>
              <a:rPr lang="en-US" sz="2000" dirty="0" smtClean="0">
                <a:latin typeface="Calibri" panose="020F0502020204030204" pitchFamily="34" charset="0"/>
              </a:rPr>
              <a:t>.</a:t>
            </a:r>
            <a:endParaRPr lang="en-US" sz="2000" dirty="0">
              <a:latin typeface="Calibri" panose="020F0502020204030204" pitchFamily="34" charset="0"/>
            </a:endParaRPr>
          </a:p>
        </p:txBody>
      </p:sp>
      <p:pic>
        <p:nvPicPr>
          <p:cNvPr id="23" name="Picture 2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4009522" y="907201"/>
            <a:ext cx="3599234" cy="2177044"/>
          </a:xfrm>
          <a:prstGeom prst="rect">
            <a:avLst/>
          </a:prstGeom>
        </p:spPr>
      </p:pic>
      <p:pic>
        <p:nvPicPr>
          <p:cNvPr id="2" name="Picture 1" descr="CSUF Logo Horiz.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66633" y="1762560"/>
            <a:ext cx="5841311" cy="134226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930</TotalTime>
  <Words>704</Words>
  <Application>Microsoft Macintosh PowerPoint</Application>
  <PresentationFormat>Custom</PresentationFormat>
  <Paragraphs>108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33</cp:revision>
  <dcterms:created xsi:type="dcterms:W3CDTF">2012-04-09T22:51:13Z</dcterms:created>
  <dcterms:modified xsi:type="dcterms:W3CDTF">2016-08-20T00:03:53Z</dcterms:modified>
</cp:coreProperties>
</file>