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28" d="100"/>
          <a:sy n="28" d="100"/>
        </p:scale>
        <p:origin x="-104" y="-720"/>
      </p:cViewPr>
      <p:guideLst>
        <p:guide orient="horz" pos="10368"/>
        <p:guide pos="2352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092649624"/>
        <c:axId val="-2094360856"/>
      </c:barChart>
      <c:catAx>
        <c:axId val="-2092649624"/>
        <c:scaling>
          <c:orientation val="minMax"/>
        </c:scaling>
        <c:delete val="0"/>
        <c:axPos val="b"/>
        <c:majorTickMark val="out"/>
        <c:minorTickMark val="none"/>
        <c:tickLblPos val="nextTo"/>
        <c:txPr>
          <a:bodyPr/>
          <a:lstStyle/>
          <a:p>
            <a:pPr>
              <a:defRPr sz="2400"/>
            </a:pPr>
            <a:endParaRPr lang="en-US"/>
          </a:p>
        </c:txPr>
        <c:crossAx val="-2094360856"/>
        <c:crosses val="autoZero"/>
        <c:auto val="1"/>
        <c:lblAlgn val="ctr"/>
        <c:lblOffset val="100"/>
        <c:noMultiLvlLbl val="0"/>
      </c:catAx>
      <c:valAx>
        <c:axId val="-2094360856"/>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0926496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6139FC40-C977-DC42-A2EA-FC3432553C0B}" type="presOf" srcId="{AA9017A1-4CBD-49C4-95F7-5E4F8D04A85D}" destId="{36D9BB4A-5F9F-4D22-9CCC-CEE6D4829A6B}" srcOrd="0" destOrd="0" presId="urn:microsoft.com/office/officeart/2005/8/layout/vList6"/>
    <dgm:cxn modelId="{EB09D5D1-ED47-7748-914C-7A52CC4A9667}" type="presOf" srcId="{C65051E0-8E96-46EA-9B6A-01528A951CA4}" destId="{D48B4A4C-14E3-40A7-A46E-2DF1C54F3FF1}"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403CD1E5-872C-9947-A095-42D1FE1574C5}" type="presOf" srcId="{17BD9A47-672F-4BFD-BEC9-3B2DDF33161C}" destId="{C59ADD0E-A8FA-4B11-8052-1BE8787E46B3}" srcOrd="0" destOrd="2"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D40DB224-FEE8-7A4A-83E6-5E2C2ADD0B02}" type="presOf" srcId="{E0027885-B6C4-428B-8A0F-45665A9B9550}" destId="{428854DD-4558-4CE7-8DFC-1384B21CF925}" srcOrd="0" destOrd="3" presId="urn:microsoft.com/office/officeart/2005/8/layout/vList6"/>
    <dgm:cxn modelId="{3EEE8DB8-D1AA-4247-9D46-40CDCF16E570}" type="presOf" srcId="{E773A900-D277-4874-8863-58D99F849787}" destId="{C59ADD0E-A8FA-4B11-8052-1BE8787E46B3}" srcOrd="0" destOrd="0" presId="urn:microsoft.com/office/officeart/2005/8/layout/vList6"/>
    <dgm:cxn modelId="{16D1A298-3174-A945-9F81-7A428C29A238}" type="presOf" srcId="{04861ED6-6233-4AF6-BC4E-D414C454583B}" destId="{428854DD-4558-4CE7-8DFC-1384B21CF925}" srcOrd="0" destOrd="0" presId="urn:microsoft.com/office/officeart/2005/8/layout/vList6"/>
    <dgm:cxn modelId="{E441BCEC-91BB-CC49-8B0E-E2506B5E6B7E}" type="presOf" srcId="{83F226F8-E36E-449D-B533-1A7D87C28C69}" destId="{602E017F-2DC7-4B15-923E-7AF0B58A84A2}"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C08FDC30-1032-6842-B2D9-DE6C018EC406}" type="presOf" srcId="{AA079224-7D82-40C5-BC8A-4E8D37B30281}" destId="{04FFBF64-3F44-42D7-9A4A-A6E955968CAE}" srcOrd="0" destOrd="1" presId="urn:microsoft.com/office/officeart/2005/8/layout/vList6"/>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1E2F4E3E-5A40-124A-BC43-2856D3CAB1E3}" type="presOf" srcId="{EA639F30-F9F6-4E0D-AA11-8DC5FB1FC52A}" destId="{04FFBF64-3F44-42D7-9A4A-A6E955968CAE}" srcOrd="0" destOrd="0" presId="urn:microsoft.com/office/officeart/2005/8/layout/vList6"/>
    <dgm:cxn modelId="{89589EE2-478A-F349-821D-CECEB986AC8F}" type="presOf" srcId="{7FF37380-929C-4E3E-B78D-6A542EBBD8D7}" destId="{428854DD-4558-4CE7-8DFC-1384B21CF925}" srcOrd="0" destOrd="1" presId="urn:microsoft.com/office/officeart/2005/8/layout/vList6"/>
    <dgm:cxn modelId="{9A62BAA6-0761-4B0A-BD2A-5F95E4E99258}" srcId="{AA9017A1-4CBD-49C4-95F7-5E4F8D04A85D}" destId="{AA079224-7D82-40C5-BC8A-4E8D37B30281}" srcOrd="1" destOrd="0" parTransId="{6FD9DD66-F231-4BB7-9A0A-D5E675740E7A}" sibTransId="{DC02B2E1-69B6-4CD6-AFD8-3B77F1588F0F}"/>
    <dgm:cxn modelId="{B0F15DE6-D991-AE4F-B94A-F8EFB513D563}" type="presOf" srcId="{6D155998-C8D0-4D9F-ABD4-A1C22BCFF66F}" destId="{428854DD-4558-4CE7-8DFC-1384B21CF925}" srcOrd="0" destOrd="2"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EC621EB1-697A-C04B-8C4B-B6986DF96067}" type="presOf" srcId="{C3CBFBAF-2301-4925-BBFD-BC17FB0F28EA}" destId="{C59ADD0E-A8FA-4B11-8052-1BE8787E46B3}" srcOrd="0" destOrd="1" presId="urn:microsoft.com/office/officeart/2005/8/layout/vList6"/>
    <dgm:cxn modelId="{B429CBB0-21F3-974A-8317-84914585B645}" type="presOf" srcId="{7D9EF975-511F-49CB-83D7-034D0DD0B681}" destId="{50BBF47A-20CF-4D27-8D0C-1F02C06EF581}" srcOrd="0" destOrd="0" presId="urn:microsoft.com/office/officeart/2005/8/layout/vList6"/>
    <dgm:cxn modelId="{982B807D-6909-8F46-8F2F-CF49705A64E5}" type="presParOf" srcId="{602E017F-2DC7-4B15-923E-7AF0B58A84A2}" destId="{D39E233D-3563-491A-BBE8-A56CBCE9356C}" srcOrd="0" destOrd="0" presId="urn:microsoft.com/office/officeart/2005/8/layout/vList6"/>
    <dgm:cxn modelId="{95ADA206-BC46-2547-9E11-4401F93E356C}" type="presParOf" srcId="{D39E233D-3563-491A-BBE8-A56CBCE9356C}" destId="{50BBF47A-20CF-4D27-8D0C-1F02C06EF581}" srcOrd="0" destOrd="0" presId="urn:microsoft.com/office/officeart/2005/8/layout/vList6"/>
    <dgm:cxn modelId="{F306E2AB-CC3A-3F46-AC8A-A7AD6B38E4C7}" type="presParOf" srcId="{D39E233D-3563-491A-BBE8-A56CBCE9356C}" destId="{C59ADD0E-A8FA-4B11-8052-1BE8787E46B3}" srcOrd="1" destOrd="0" presId="urn:microsoft.com/office/officeart/2005/8/layout/vList6"/>
    <dgm:cxn modelId="{33EA5504-F253-BC49-A28A-65B5EE526E71}" type="presParOf" srcId="{602E017F-2DC7-4B15-923E-7AF0B58A84A2}" destId="{5AF299DB-2132-487A-9E10-D98FE8E1763C}" srcOrd="1" destOrd="0" presId="urn:microsoft.com/office/officeart/2005/8/layout/vList6"/>
    <dgm:cxn modelId="{FC0E03D6-53FB-9045-A3A7-BD84930271EA}" type="presParOf" srcId="{602E017F-2DC7-4B15-923E-7AF0B58A84A2}" destId="{01BE5A3D-3038-4D40-84E6-2ACCDA109179}" srcOrd="2" destOrd="0" presId="urn:microsoft.com/office/officeart/2005/8/layout/vList6"/>
    <dgm:cxn modelId="{C9F37F37-4AEE-084D-81E2-D05E4945BEE9}" type="presParOf" srcId="{01BE5A3D-3038-4D40-84E6-2ACCDA109179}" destId="{D48B4A4C-14E3-40A7-A46E-2DF1C54F3FF1}" srcOrd="0" destOrd="0" presId="urn:microsoft.com/office/officeart/2005/8/layout/vList6"/>
    <dgm:cxn modelId="{2C0FE791-77DF-9C47-A778-FEA2DBA8F63F}" type="presParOf" srcId="{01BE5A3D-3038-4D40-84E6-2ACCDA109179}" destId="{428854DD-4558-4CE7-8DFC-1384B21CF925}" srcOrd="1" destOrd="0" presId="urn:microsoft.com/office/officeart/2005/8/layout/vList6"/>
    <dgm:cxn modelId="{54104C58-F4C6-D043-8D17-66EF5272ECA0}" type="presParOf" srcId="{602E017F-2DC7-4B15-923E-7AF0B58A84A2}" destId="{C86DE1E9-9623-40B2-BA1D-26A8DE404280}" srcOrd="3" destOrd="0" presId="urn:microsoft.com/office/officeart/2005/8/layout/vList6"/>
    <dgm:cxn modelId="{74D4C254-F4CC-0B4C-8D19-10E2CDEAD2EC}" type="presParOf" srcId="{602E017F-2DC7-4B15-923E-7AF0B58A84A2}" destId="{3088FC37-4AEC-4CDA-9BF2-DA9A170DE8AB}" srcOrd="4" destOrd="0" presId="urn:microsoft.com/office/officeart/2005/8/layout/vList6"/>
    <dgm:cxn modelId="{8B4B955B-98A0-0A46-9B20-DC23D7ADBD4A}" type="presParOf" srcId="{3088FC37-4AEC-4CDA-9BF2-DA9A170DE8AB}" destId="{36D9BB4A-5F9F-4D22-9CCC-CEE6D4829A6B}" srcOrd="0" destOrd="0" presId="urn:microsoft.com/office/officeart/2005/8/layout/vList6"/>
    <dgm:cxn modelId="{0A0B5B55-37E2-2E49-866B-68E9DDAEE770}"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338336"/>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292292"/>
        <a:ext cx="6477512" cy="1753752"/>
      </dsp:txXfrm>
    </dsp:sp>
    <dsp:sp modelId="{50BBF47A-20CF-4D27-8D0C-1F02C06EF581}">
      <dsp:nvSpPr>
        <dsp:cNvPr id="0" name=""/>
        <dsp:cNvSpPr/>
      </dsp:nvSpPr>
      <dsp:spPr>
        <a:xfrm>
          <a:off x="0" y="0"/>
          <a:ext cx="4902925" cy="233833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14148" y="114148"/>
        <a:ext cx="4674629" cy="2110040"/>
      </dsp:txXfrm>
    </dsp:sp>
    <dsp:sp modelId="{428854DD-4558-4CE7-8DFC-1384B21CF925}">
      <dsp:nvSpPr>
        <dsp:cNvPr id="0" name=""/>
        <dsp:cNvSpPr/>
      </dsp:nvSpPr>
      <dsp:spPr>
        <a:xfrm>
          <a:off x="4902925" y="2572170"/>
          <a:ext cx="7354388" cy="2338336"/>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2864462"/>
        <a:ext cx="6477512" cy="1753752"/>
      </dsp:txXfrm>
    </dsp:sp>
    <dsp:sp modelId="{D48B4A4C-14E3-40A7-A46E-2DF1C54F3FF1}">
      <dsp:nvSpPr>
        <dsp:cNvPr id="0" name=""/>
        <dsp:cNvSpPr/>
      </dsp:nvSpPr>
      <dsp:spPr>
        <a:xfrm>
          <a:off x="0" y="2572170"/>
          <a:ext cx="4902925" cy="2338336"/>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14148" y="2686318"/>
        <a:ext cx="4674629" cy="2110040"/>
      </dsp:txXfrm>
    </dsp:sp>
    <dsp:sp modelId="{04FFBF64-3F44-42D7-9A4A-A6E955968CAE}">
      <dsp:nvSpPr>
        <dsp:cNvPr id="0" name=""/>
        <dsp:cNvSpPr/>
      </dsp:nvSpPr>
      <dsp:spPr>
        <a:xfrm>
          <a:off x="4902925" y="5144340"/>
          <a:ext cx="7354388" cy="2338336"/>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5436632"/>
        <a:ext cx="6477512" cy="1753752"/>
      </dsp:txXfrm>
    </dsp:sp>
    <dsp:sp modelId="{36D9BB4A-5F9F-4D22-9CCC-CEE6D4829A6B}">
      <dsp:nvSpPr>
        <dsp:cNvPr id="0" name=""/>
        <dsp:cNvSpPr/>
      </dsp:nvSpPr>
      <dsp:spPr>
        <a:xfrm>
          <a:off x="0" y="5144340"/>
          <a:ext cx="4902925" cy="2338336"/>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14148" y="5258488"/>
        <a:ext cx="4674629" cy="211004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0" y="6324600"/>
            <a:ext cx="55298343"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6" y="6324600"/>
            <a:ext cx="165178737"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3" y="36865560"/>
            <a:ext cx="110238537"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3" y="36865560"/>
            <a:ext cx="110238543" cy="10427970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3"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3"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0"/>
            <a:ext cx="26334720" cy="272034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25763222"/>
            <a:ext cx="26334720" cy="386333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Layout" Target="../diagrams/layout1.xml"/><Relationship Id="rId12" Type="http://schemas.openxmlformats.org/officeDocument/2006/relationships/diagramQuickStyle" Target="../diagrams/quickStyle1.xml"/><Relationship Id="rId13" Type="http://schemas.openxmlformats.org/officeDocument/2006/relationships/diagramColors" Target="../diagrams/colors1.xml"/><Relationship Id="rId14"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chart" Target="../charts/chart1.xml"/><Relationship Id="rId9" Type="http://schemas.openxmlformats.org/officeDocument/2006/relationships/image" Target="../media/image3.jpeg"/><Relationship Id="rId10"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17847" y="907174"/>
            <a:ext cx="42255505" cy="4793365"/>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noFill/>
            </a:endParaRPr>
          </a:p>
        </p:txBody>
      </p:sp>
      <p:sp>
        <p:nvSpPr>
          <p:cNvPr id="23" name="TextBox 22"/>
          <p:cNvSpPr txBox="1"/>
          <p:nvPr/>
        </p:nvSpPr>
        <p:spPr>
          <a:xfrm>
            <a:off x="1995455" y="1239769"/>
            <a:ext cx="39900289" cy="4201022"/>
          </a:xfrm>
          <a:prstGeom prst="rect">
            <a:avLst/>
          </a:prstGeom>
          <a:noFill/>
        </p:spPr>
        <p:txBody>
          <a:bodyPr wrap="square" rtlCol="0">
            <a:spAutoFit/>
          </a:bodyPr>
          <a:lstStyle/>
          <a:p>
            <a:pPr algn="ctr">
              <a:defRPr/>
            </a:pPr>
            <a:r>
              <a:rPr lang="en-US" sz="15000" b="1" dirty="0"/>
              <a:t>36” x 48” Poster Template with Tips</a:t>
            </a:r>
          </a:p>
          <a:p>
            <a:pPr algn="ctr">
              <a:spcBef>
                <a:spcPts val="1199"/>
              </a:spcBef>
              <a:defRPr/>
            </a:pPr>
            <a:r>
              <a:rPr lang="en-US" sz="10700" dirty="0">
                <a:cs typeface="Calibri"/>
              </a:rPr>
              <a:t>CSUF Faculty Development Center</a:t>
            </a:r>
            <a:endParaRPr lang="en-US" sz="10700" dirty="0">
              <a:cs typeface="Calibri"/>
            </a:endParaRPr>
          </a:p>
        </p:txBody>
      </p:sp>
      <p:sp>
        <p:nvSpPr>
          <p:cNvPr id="59" name="TextBox 58"/>
          <p:cNvSpPr txBox="1"/>
          <p:nvPr/>
        </p:nvSpPr>
        <p:spPr>
          <a:xfrm>
            <a:off x="1099141" y="6676296"/>
            <a:ext cx="12247125" cy="25376167"/>
          </a:xfrm>
          <a:prstGeom prst="rect">
            <a:avLst/>
          </a:prstGeom>
          <a:noFill/>
        </p:spPr>
        <p:txBody>
          <a:bodyPr wrap="square" rtlCol="0">
            <a:spAutoFit/>
          </a:bodyPr>
          <a:lstStyle/>
          <a:p>
            <a:pPr algn="ctr"/>
            <a:r>
              <a:rPr lang="en-US" sz="5400" b="1" dirty="0">
                <a:ea typeface="Times New Roman" pitchFamily="39" charset="0"/>
                <a:cs typeface="Calibri"/>
              </a:rPr>
              <a:t>Using This Template</a:t>
            </a:r>
          </a:p>
          <a:p>
            <a:pPr algn="ctr"/>
            <a:endParaRPr lang="en-US" sz="3600" b="1" i="1" dirty="0">
              <a:ea typeface="Times New Roman" pitchFamily="39" charset="0"/>
              <a:cs typeface="Calibri"/>
            </a:endParaRPr>
          </a:p>
          <a:p>
            <a:pPr algn="just"/>
            <a:r>
              <a:rPr lang="en-US" sz="36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a:cs typeface="Calibri"/>
            </a:endParaRPr>
          </a:p>
          <a:p>
            <a:pPr algn="just"/>
            <a:r>
              <a:rPr lang="en-US" sz="3600" dirty="0">
                <a:cs typeface="Calibri"/>
              </a:rPr>
              <a:t>To save you time, we have used a recommended layout and recommended font sizes for headings and body. </a:t>
            </a:r>
          </a:p>
          <a:p>
            <a:pPr algn="just"/>
            <a:endParaRPr lang="en-US" sz="3600" dirty="0">
              <a:cs typeface="Calibri"/>
            </a:endParaRPr>
          </a:p>
          <a:p>
            <a:pPr algn="just"/>
            <a:r>
              <a:rPr lang="en-US" sz="36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a:cs typeface="Calibri"/>
            </a:endParaRPr>
          </a:p>
          <a:p>
            <a:pPr lvl="0" algn="ctr"/>
            <a:r>
              <a:rPr lang="en-US" sz="5400" b="1" dirty="0">
                <a:solidFill>
                  <a:prstClr val="black"/>
                </a:solidFill>
                <a:ea typeface="Times New Roman" pitchFamily="39" charset="0"/>
                <a:cs typeface="Calibri"/>
              </a:rPr>
              <a:t>Reader-Friendly Layout Tips</a:t>
            </a:r>
          </a:p>
          <a:p>
            <a:pPr algn="just"/>
            <a:endParaRPr lang="en-US" sz="3600" dirty="0">
              <a:ea typeface="Times New Roman" pitchFamily="39" charset="0"/>
              <a:cs typeface="Calibri"/>
            </a:endParaRPr>
          </a:p>
          <a:p>
            <a:pPr algn="just"/>
            <a:r>
              <a:rPr lang="en-US" sz="3600" dirty="0"/>
              <a:t>Create your poster with your reader in mind! Follow these tips:</a:t>
            </a:r>
          </a:p>
          <a:p>
            <a:pPr algn="just"/>
            <a:endParaRPr lang="en-US" sz="3600" dirty="0"/>
          </a:p>
          <a:p>
            <a:pPr marL="571500" indent="-571500" algn="just">
              <a:spcAft>
                <a:spcPts val="3000"/>
              </a:spcAft>
              <a:buFont typeface="Arial" panose="020B0604020202020204" pitchFamily="34" charset="0"/>
              <a:buChar char="•"/>
            </a:pPr>
            <a:r>
              <a:rPr lang="en-US" sz="3600" dirty="0"/>
              <a:t>Everything should big enough to read from 3 to 6 feet away.</a:t>
            </a:r>
          </a:p>
          <a:p>
            <a:pPr marL="571500" indent="-571500" algn="just">
              <a:spcAft>
                <a:spcPts val="3000"/>
              </a:spcAft>
              <a:buFont typeface="Arial" panose="020B0604020202020204" pitchFamily="34" charset="0"/>
              <a:buChar char="•"/>
            </a:pPr>
            <a:r>
              <a:rPr lang="en-US" sz="3600" dirty="0"/>
              <a:t>Your audience should be able to read the text in 5-10 minutes. </a:t>
            </a:r>
          </a:p>
          <a:p>
            <a:pPr marL="571500" indent="-571500" algn="just">
              <a:spcAft>
                <a:spcPts val="3000"/>
              </a:spcAft>
              <a:buFont typeface="Arial" panose="020B0604020202020204" pitchFamily="34" charset="0"/>
              <a:buChar char="•"/>
            </a:pPr>
            <a:r>
              <a:rPr lang="en-US" sz="3600" dirty="0"/>
              <a:t>Summarize your research to reduce the amount of text.  </a:t>
            </a:r>
          </a:p>
          <a:p>
            <a:pPr marL="571500" indent="-571500" algn="just">
              <a:spcAft>
                <a:spcPts val="3000"/>
              </a:spcAft>
              <a:buFont typeface="Arial" panose="020B0604020202020204" pitchFamily="34" charset="0"/>
              <a:buChar char="•"/>
            </a:pPr>
            <a:r>
              <a:rPr lang="en-US" sz="3600" dirty="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a:t>Keep your layout simple and uncluttered. </a:t>
            </a:r>
          </a:p>
          <a:p>
            <a:pPr lvl="0" algn="ctr"/>
            <a:r>
              <a:rPr lang="en-US" sz="5400" b="1" dirty="0">
                <a:solidFill>
                  <a:prstClr val="black"/>
                </a:solidFill>
                <a:ea typeface="Times New Roman" pitchFamily="39" charset="0"/>
                <a:cs typeface="Calibri"/>
              </a:rPr>
              <a:t>Changing the Layout</a:t>
            </a:r>
          </a:p>
          <a:p>
            <a:pPr lvl="0" algn="just"/>
            <a:endParaRPr lang="en-US" sz="3600" b="1" dirty="0">
              <a:solidFill>
                <a:prstClr val="black"/>
              </a:solidFill>
              <a:ea typeface="Times New Roman" pitchFamily="39" charset="0"/>
              <a:cs typeface="Calibri"/>
            </a:endParaRPr>
          </a:p>
          <a:p>
            <a:pPr algn="just"/>
            <a:r>
              <a:rPr lang="en-US" sz="3600" dirty="0">
                <a:cs typeface="Calibri"/>
              </a:rPr>
              <a:t>When changing the poster’s layout, do </a:t>
            </a:r>
            <a:r>
              <a:rPr lang="en-US" sz="3600" b="1" dirty="0">
                <a:cs typeface="Calibri"/>
              </a:rPr>
              <a:t>not</a:t>
            </a:r>
            <a:r>
              <a:rPr lang="en-US" sz="3600" dirty="0">
                <a:cs typeface="Calibri"/>
              </a:rPr>
              <a:t> click “Layout” like you do for a PowerPoint presentation. Instead, to add a new area for textual content, click </a:t>
            </a:r>
            <a:r>
              <a:rPr lang="en-US" sz="3600" b="1" dirty="0">
                <a:cs typeface="Calibri"/>
              </a:rPr>
              <a:t>Insert</a:t>
            </a:r>
            <a:r>
              <a:rPr lang="en-US" sz="3600" dirty="0">
                <a:cs typeface="Calibri"/>
              </a:rPr>
              <a:t> and then </a:t>
            </a:r>
            <a:r>
              <a:rPr lang="en-US" sz="3600" b="1" dirty="0">
                <a:cs typeface="Calibri"/>
              </a:rPr>
              <a:t>Text Box</a:t>
            </a:r>
            <a:r>
              <a:rPr lang="en-US" sz="36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a:cs typeface="Calibri"/>
            </a:endParaRPr>
          </a:p>
          <a:p>
            <a:pPr algn="just"/>
            <a:r>
              <a:rPr lang="en-US" sz="3600" dirty="0">
                <a:cs typeface="Calibri"/>
              </a:rPr>
              <a:t>Click </a:t>
            </a:r>
            <a:r>
              <a:rPr lang="en-US" sz="3600" b="1" dirty="0">
                <a:cs typeface="Calibri"/>
              </a:rPr>
              <a:t>View</a:t>
            </a:r>
            <a:r>
              <a:rPr lang="en-US" sz="3600" dirty="0">
                <a:cs typeface="Calibri"/>
              </a:rPr>
              <a:t> and check </a:t>
            </a:r>
            <a:r>
              <a:rPr lang="en-US" sz="3600" b="1" dirty="0">
                <a:cs typeface="Calibri"/>
              </a:rPr>
              <a:t>Gridlines</a:t>
            </a:r>
            <a:r>
              <a:rPr lang="en-US" sz="3600" dirty="0">
                <a:cs typeface="Calibri"/>
              </a:rPr>
              <a:t> to see if text boxes are aligned in height.</a:t>
            </a:r>
          </a:p>
        </p:txBody>
      </p:sp>
      <p:sp>
        <p:nvSpPr>
          <p:cNvPr id="62" name="TextBox 61"/>
          <p:cNvSpPr txBox="1"/>
          <p:nvPr/>
        </p:nvSpPr>
        <p:spPr>
          <a:xfrm>
            <a:off x="15442839" y="6676296"/>
            <a:ext cx="12700721" cy="26037887"/>
          </a:xfrm>
          <a:prstGeom prst="rect">
            <a:avLst/>
          </a:prstGeom>
          <a:noFill/>
        </p:spPr>
        <p:txBody>
          <a:bodyPr wrap="square" rtlCol="0">
            <a:spAutoFit/>
          </a:bodyPr>
          <a:lstStyle/>
          <a:p>
            <a:pPr lvl="0" algn="ctr"/>
            <a:r>
              <a:rPr lang="en-US" sz="5400" b="1" dirty="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54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54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5400" b="1" dirty="0" smtClean="0">
                <a:solidFill>
                  <a:prstClr val="black"/>
                </a:solidFill>
                <a:latin typeface="Calibri" panose="020F0502020204030204" pitchFamily="34" charset="0"/>
                <a:ea typeface="Times New Roman" pitchFamily="39" charset="0"/>
                <a:cs typeface="Calibri"/>
              </a:rPr>
              <a:t>Graphics</a:t>
            </a:r>
            <a:endParaRPr lang="en-US" sz="54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1" name="TextBox 10"/>
          <p:cNvSpPr txBox="1"/>
          <p:nvPr/>
        </p:nvSpPr>
        <p:spPr>
          <a:xfrm>
            <a:off x="30391013" y="6676296"/>
            <a:ext cx="12519283" cy="15758160"/>
          </a:xfrm>
          <a:prstGeom prst="rect">
            <a:avLst/>
          </a:prstGeom>
          <a:noFill/>
        </p:spPr>
        <p:txBody>
          <a:bodyPr wrap="square" rtlCol="0">
            <a:spAutoFit/>
          </a:bodyPr>
          <a:lstStyle/>
          <a:p>
            <a:pPr algn="ctr"/>
            <a:r>
              <a:rPr lang="en-US" sz="5600" b="1" dirty="0">
                <a:latin typeface="Calibri" panose="020F0502020204030204" pitchFamily="34" charset="0"/>
                <a:ea typeface="Times New Roman" pitchFamily="39" charset="0"/>
                <a:cs typeface="Calibri"/>
              </a:rPr>
              <a:t>Logos</a:t>
            </a:r>
          </a:p>
          <a:p>
            <a:pPr algn="ctr"/>
            <a:endParaRPr lang="en-US" sz="3700" b="1" i="1" dirty="0">
              <a:latin typeface="Calibri" panose="020F0502020204030204" pitchFamily="34" charset="0"/>
              <a:ea typeface="Times New Roman" pitchFamily="39" charset="0"/>
              <a:cs typeface="Calibri"/>
            </a:endParaRPr>
          </a:p>
          <a:p>
            <a:r>
              <a:rPr lang="en-US" sz="37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5600" b="1" dirty="0">
                <a:solidFill>
                  <a:prstClr val="black"/>
                </a:solidFill>
                <a:latin typeface="Calibri" panose="020F0502020204030204" pitchFamily="34" charset="0"/>
                <a:ea typeface="Times New Roman" pitchFamily="39" charset="0"/>
                <a:cs typeface="Calibri"/>
              </a:rPr>
              <a:t>Free </a:t>
            </a:r>
            <a:r>
              <a:rPr lang="en-US" sz="56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a:t>
            </a:r>
            <a:r>
              <a:rPr lang="en-US" sz="3700" dirty="0">
                <a:solidFill>
                  <a:prstClr val="black"/>
                </a:solidFill>
                <a:latin typeface="Calibri" panose="020F0502020204030204" pitchFamily="34" charset="0"/>
                <a:ea typeface="Times New Roman" pitchFamily="39" charset="0"/>
                <a:cs typeface="Calibri"/>
              </a:rPr>
              <a:t>capture readers’ attention! Here are  some  sources for free ones:</a:t>
            </a:r>
          </a:p>
          <a:p>
            <a:pPr lvl="1"/>
            <a:r>
              <a:rPr lang="en-US" sz="3600" u="sng" dirty="0">
                <a:hlinkClick r:id="rId2"/>
              </a:rPr>
              <a:t>https://unsplash.com</a:t>
            </a:r>
            <a:endParaRPr lang="en-US" sz="3600" dirty="0"/>
          </a:p>
          <a:p>
            <a:pPr lvl="1"/>
            <a:r>
              <a:rPr lang="en-US" sz="3600" u="sng" dirty="0">
                <a:hlinkClick r:id="rId3"/>
              </a:rPr>
              <a:t>https://www.pexels.com</a:t>
            </a:r>
            <a:endParaRPr lang="en-US" sz="3600" dirty="0"/>
          </a:p>
          <a:p>
            <a:pPr lvl="1"/>
            <a:r>
              <a:rPr lang="en-US" sz="3600" u="sng" dirty="0">
                <a:hlinkClick r:id="rId4"/>
              </a:rPr>
              <a:t>https://stocksnap.io</a:t>
            </a:r>
            <a:endParaRPr lang="en-US" sz="3600" dirty="0"/>
          </a:p>
          <a:p>
            <a:pPr lvl="1"/>
            <a:r>
              <a:rPr lang="en-US" sz="3600" u="sng" dirty="0">
                <a:hlinkClick r:id="rId5"/>
              </a:rPr>
              <a:t>http://picography.co</a:t>
            </a:r>
            <a:endParaRPr lang="en-US" sz="3600" dirty="0"/>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4042" y="2336467"/>
            <a:ext cx="4791725" cy="2898338"/>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4" y="3621365"/>
            <a:ext cx="7015143" cy="1613439"/>
          </a:xfrm>
          <a:prstGeom prst="rect">
            <a:avLst/>
          </a:prstGeom>
        </p:spPr>
      </p:pic>
      <p:graphicFrame>
        <p:nvGraphicFramePr>
          <p:cNvPr id="10" name="Content Placeholder 3"/>
          <p:cNvGraphicFramePr>
            <a:graphicFrameLocks/>
          </p:cNvGraphicFramePr>
          <p:nvPr>
            <p:extLst>
              <p:ext uri="{D42A27DB-BD31-4B8C-83A1-F6EECF244321}">
                <p14:modId xmlns:p14="http://schemas.microsoft.com/office/powerpoint/2010/main" val="2482422070"/>
              </p:ext>
            </p:extLst>
          </p:nvPr>
        </p:nvGraphicFramePr>
        <p:xfrm>
          <a:off x="16119435" y="20158389"/>
          <a:ext cx="11347530" cy="5501053"/>
        </p:xfrm>
        <a:graphic>
          <a:graphicData uri="http://schemas.openxmlformats.org/drawingml/2006/chart">
            <c:chart xmlns:c="http://schemas.openxmlformats.org/drawingml/2006/chart" xmlns:r="http://schemas.openxmlformats.org/officeDocument/2006/relationships" r:id="rId8"/>
          </a:graphicData>
        </a:graphic>
      </p:graphicFrame>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0410795" y="11332008"/>
            <a:ext cx="12612914" cy="7097298"/>
          </a:xfrm>
          <a:prstGeom prst="rect">
            <a:avLst/>
          </a:prstGeom>
        </p:spPr>
      </p:pic>
      <p:graphicFrame>
        <p:nvGraphicFramePr>
          <p:cNvPr id="13" name="Diagram 12"/>
          <p:cNvGraphicFramePr/>
          <p:nvPr>
            <p:extLst>
              <p:ext uri="{D42A27DB-BD31-4B8C-83A1-F6EECF244321}">
                <p14:modId xmlns:p14="http://schemas.microsoft.com/office/powerpoint/2010/main" val="1783163942"/>
              </p:ext>
            </p:extLst>
          </p:nvPr>
        </p:nvGraphicFramePr>
        <p:xfrm>
          <a:off x="30485446" y="23820669"/>
          <a:ext cx="12257314" cy="748267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922</TotalTime>
  <Words>659</Words>
  <Application>Microsoft Macintosh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29</cp:revision>
  <dcterms:created xsi:type="dcterms:W3CDTF">2012-04-09T22:51:13Z</dcterms:created>
  <dcterms:modified xsi:type="dcterms:W3CDTF">2016-08-19T22:32:55Z</dcterms:modified>
</cp:coreProperties>
</file>