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ontano Sans"/>
      <p:regular r:id="rId12"/>
      <p:bold r:id="rId13"/>
    </p:embeddedFont>
    <p:embeddedFont>
      <p:font typeface="Kani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C385C4-3D68-4D02-A806-74D1DB9456E4}">
  <a:tblStyle styleId="{95C385C4-3D68-4D02-A806-74D1DB9456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ntanoSans-bold.fntdata"/><Relationship Id="rId12" Type="http://schemas.openxmlformats.org/officeDocument/2006/relationships/font" Target="fonts/PontanoSans-regular.fntdata"/><Relationship Id="rId15" Type="http://schemas.openxmlformats.org/officeDocument/2006/relationships/font" Target="fonts/Kanit-bold.fntdata"/><Relationship Id="rId14" Type="http://schemas.openxmlformats.org/officeDocument/2006/relationships/font" Target="fonts/Kanit-regular.fntdata"/><Relationship Id="rId17" Type="http://schemas.openxmlformats.org/officeDocument/2006/relationships/font" Target="fonts/Kanit-boldItalic.fntdata"/><Relationship Id="rId16" Type="http://schemas.openxmlformats.org/officeDocument/2006/relationships/font" Target="fonts/Kani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1d35478c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d1d35478c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1d35478ce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1d35478c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1d35478ce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d1d35478ce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1d35478ce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d1d35478c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959150" y="1249550"/>
            <a:ext cx="5225700" cy="24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6400"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37550" y="3774772"/>
            <a:ext cx="28689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1326150" y="1822775"/>
            <a:ext cx="6491700" cy="132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1326150" y="3172523"/>
            <a:ext cx="64917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" type="subTitle"/>
          </p:nvPr>
        </p:nvSpPr>
        <p:spPr>
          <a:xfrm>
            <a:off x="599596" y="1760887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2" type="subTitle"/>
          </p:nvPr>
        </p:nvSpPr>
        <p:spPr>
          <a:xfrm>
            <a:off x="724546" y="2184665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hasCustomPrompt="1" idx="3" type="title"/>
          </p:nvPr>
        </p:nvSpPr>
        <p:spPr>
          <a:xfrm>
            <a:off x="905746" y="1390975"/>
            <a:ext cx="1811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/>
          <p:nvPr>
            <p:ph idx="4" type="subTitle"/>
          </p:nvPr>
        </p:nvSpPr>
        <p:spPr>
          <a:xfrm>
            <a:off x="3211800" y="1760887"/>
            <a:ext cx="27204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5" type="subTitle"/>
          </p:nvPr>
        </p:nvSpPr>
        <p:spPr>
          <a:xfrm>
            <a:off x="3484950" y="2184665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hasCustomPrompt="1" idx="6" type="title"/>
          </p:nvPr>
        </p:nvSpPr>
        <p:spPr>
          <a:xfrm>
            <a:off x="3666150" y="1390975"/>
            <a:ext cx="1811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7" type="subTitle"/>
          </p:nvPr>
        </p:nvSpPr>
        <p:spPr>
          <a:xfrm>
            <a:off x="6120398" y="1760887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8" type="subTitle"/>
          </p:nvPr>
        </p:nvSpPr>
        <p:spPr>
          <a:xfrm>
            <a:off x="6245348" y="2184665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hasCustomPrompt="1" idx="9" type="title"/>
          </p:nvPr>
        </p:nvSpPr>
        <p:spPr>
          <a:xfrm>
            <a:off x="6426548" y="1390975"/>
            <a:ext cx="1811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/>
          <p:nvPr>
            <p:ph idx="13" type="subTitle"/>
          </p:nvPr>
        </p:nvSpPr>
        <p:spPr>
          <a:xfrm>
            <a:off x="599596" y="3510512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4" type="subTitle"/>
          </p:nvPr>
        </p:nvSpPr>
        <p:spPr>
          <a:xfrm>
            <a:off x="724546" y="3934290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hasCustomPrompt="1" idx="15" type="title"/>
          </p:nvPr>
        </p:nvSpPr>
        <p:spPr>
          <a:xfrm>
            <a:off x="905746" y="3140600"/>
            <a:ext cx="1811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/>
          <p:nvPr>
            <p:ph idx="16" type="subTitle"/>
          </p:nvPr>
        </p:nvSpPr>
        <p:spPr>
          <a:xfrm>
            <a:off x="3360000" y="3510512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7" type="subTitle"/>
          </p:nvPr>
        </p:nvSpPr>
        <p:spPr>
          <a:xfrm>
            <a:off x="3484950" y="3934290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hasCustomPrompt="1" idx="18" type="title"/>
          </p:nvPr>
        </p:nvSpPr>
        <p:spPr>
          <a:xfrm>
            <a:off x="3666150" y="3140600"/>
            <a:ext cx="1811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idx="19" type="subTitle"/>
          </p:nvPr>
        </p:nvSpPr>
        <p:spPr>
          <a:xfrm>
            <a:off x="6120398" y="3510512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0" type="subTitle"/>
          </p:nvPr>
        </p:nvSpPr>
        <p:spPr>
          <a:xfrm>
            <a:off x="6245348" y="3934290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hasCustomPrompt="1" idx="21" type="title"/>
          </p:nvPr>
        </p:nvSpPr>
        <p:spPr>
          <a:xfrm>
            <a:off x="6426548" y="3140600"/>
            <a:ext cx="1811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753200" y="1021950"/>
            <a:ext cx="5637600" cy="309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1897050" y="3505771"/>
            <a:ext cx="5349900" cy="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156250" y="1378250"/>
            <a:ext cx="4831500" cy="20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1192250" y="1857225"/>
            <a:ext cx="2834400" cy="23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2" type="subTitle"/>
          </p:nvPr>
        </p:nvSpPr>
        <p:spPr>
          <a:xfrm>
            <a:off x="1216975" y="1257650"/>
            <a:ext cx="3222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5089475" y="2354284"/>
            <a:ext cx="2867700" cy="11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indent="-3048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4910525" y="1636300"/>
            <a:ext cx="3225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" type="subTitle"/>
          </p:nvPr>
        </p:nvSpPr>
        <p:spPr>
          <a:xfrm>
            <a:off x="599596" y="2420940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subTitle"/>
          </p:nvPr>
        </p:nvSpPr>
        <p:spPr>
          <a:xfrm>
            <a:off x="724546" y="2900608"/>
            <a:ext cx="217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3" type="subTitle"/>
          </p:nvPr>
        </p:nvSpPr>
        <p:spPr>
          <a:xfrm>
            <a:off x="3211800" y="2420940"/>
            <a:ext cx="27204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4" type="subTitle"/>
          </p:nvPr>
        </p:nvSpPr>
        <p:spPr>
          <a:xfrm>
            <a:off x="3484950" y="2900608"/>
            <a:ext cx="217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5" type="subTitle"/>
          </p:nvPr>
        </p:nvSpPr>
        <p:spPr>
          <a:xfrm>
            <a:off x="6120398" y="2420940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6" type="subTitle"/>
          </p:nvPr>
        </p:nvSpPr>
        <p:spPr>
          <a:xfrm>
            <a:off x="6245348" y="2900608"/>
            <a:ext cx="217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599596" y="1534562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2" type="subTitle"/>
          </p:nvPr>
        </p:nvSpPr>
        <p:spPr>
          <a:xfrm>
            <a:off x="724546" y="1958340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3" type="subTitle"/>
          </p:nvPr>
        </p:nvSpPr>
        <p:spPr>
          <a:xfrm>
            <a:off x="3211800" y="1534562"/>
            <a:ext cx="27204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4" type="subTitle"/>
          </p:nvPr>
        </p:nvSpPr>
        <p:spPr>
          <a:xfrm>
            <a:off x="3484950" y="1958340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5" type="subTitle"/>
          </p:nvPr>
        </p:nvSpPr>
        <p:spPr>
          <a:xfrm>
            <a:off x="6120398" y="1534562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6" type="subTitle"/>
          </p:nvPr>
        </p:nvSpPr>
        <p:spPr>
          <a:xfrm>
            <a:off x="6245348" y="1958340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7" type="subTitle"/>
          </p:nvPr>
        </p:nvSpPr>
        <p:spPr>
          <a:xfrm>
            <a:off x="599596" y="3274262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8" type="subTitle"/>
          </p:nvPr>
        </p:nvSpPr>
        <p:spPr>
          <a:xfrm>
            <a:off x="724546" y="3698040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9" type="subTitle"/>
          </p:nvPr>
        </p:nvSpPr>
        <p:spPr>
          <a:xfrm>
            <a:off x="3211800" y="3274262"/>
            <a:ext cx="27204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3" type="subTitle"/>
          </p:nvPr>
        </p:nvSpPr>
        <p:spPr>
          <a:xfrm>
            <a:off x="3484950" y="3698040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4" type="subTitle"/>
          </p:nvPr>
        </p:nvSpPr>
        <p:spPr>
          <a:xfrm>
            <a:off x="6120398" y="3274262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5" type="subTitle"/>
          </p:nvPr>
        </p:nvSpPr>
        <p:spPr>
          <a:xfrm>
            <a:off x="6245348" y="3698040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1981664" y="1696375"/>
            <a:ext cx="21741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2" type="subTitle"/>
          </p:nvPr>
        </p:nvSpPr>
        <p:spPr>
          <a:xfrm>
            <a:off x="1961010" y="2170978"/>
            <a:ext cx="217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3" type="subTitle"/>
          </p:nvPr>
        </p:nvSpPr>
        <p:spPr>
          <a:xfrm>
            <a:off x="5008890" y="1681300"/>
            <a:ext cx="21741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4" type="subTitle"/>
          </p:nvPr>
        </p:nvSpPr>
        <p:spPr>
          <a:xfrm>
            <a:off x="5008889" y="2155904"/>
            <a:ext cx="217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5" type="subTitle"/>
          </p:nvPr>
        </p:nvSpPr>
        <p:spPr>
          <a:xfrm>
            <a:off x="1961164" y="3512275"/>
            <a:ext cx="21741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6" type="subTitle"/>
          </p:nvPr>
        </p:nvSpPr>
        <p:spPr>
          <a:xfrm>
            <a:off x="1961010" y="3986878"/>
            <a:ext cx="217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7" type="subTitle"/>
          </p:nvPr>
        </p:nvSpPr>
        <p:spPr>
          <a:xfrm>
            <a:off x="5008890" y="3497206"/>
            <a:ext cx="21741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8" type="subTitle"/>
          </p:nvPr>
        </p:nvSpPr>
        <p:spPr>
          <a:xfrm>
            <a:off x="5008889" y="3971810"/>
            <a:ext cx="217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1295300" y="1725900"/>
            <a:ext cx="27204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b="1" sz="2000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2" type="subTitle"/>
          </p:nvPr>
        </p:nvSpPr>
        <p:spPr>
          <a:xfrm>
            <a:off x="1568450" y="2434025"/>
            <a:ext cx="21741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3" type="subTitle"/>
          </p:nvPr>
        </p:nvSpPr>
        <p:spPr>
          <a:xfrm>
            <a:off x="5175150" y="1725912"/>
            <a:ext cx="27204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b="1" sz="2000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4" type="subTitle"/>
          </p:nvPr>
        </p:nvSpPr>
        <p:spPr>
          <a:xfrm>
            <a:off x="5448300" y="2434059"/>
            <a:ext cx="21741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012275" y="2154677"/>
            <a:ext cx="449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057325" y="3391951"/>
            <a:ext cx="24087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006175" y="1261900"/>
            <a:ext cx="25110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1194050" y="3550925"/>
            <a:ext cx="27204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b="1" sz="2000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2" type="subTitle"/>
          </p:nvPr>
        </p:nvSpPr>
        <p:spPr>
          <a:xfrm>
            <a:off x="1467213" y="3904035"/>
            <a:ext cx="21741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3" type="subTitle"/>
          </p:nvPr>
        </p:nvSpPr>
        <p:spPr>
          <a:xfrm>
            <a:off x="4882613" y="3550937"/>
            <a:ext cx="27204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b="1" sz="2000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4" type="subTitle"/>
          </p:nvPr>
        </p:nvSpPr>
        <p:spPr>
          <a:xfrm>
            <a:off x="5155775" y="3904057"/>
            <a:ext cx="21741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" type="subTitle"/>
          </p:nvPr>
        </p:nvSpPr>
        <p:spPr>
          <a:xfrm>
            <a:off x="1222438" y="1357750"/>
            <a:ext cx="28353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b="1" sz="2000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2" type="subTitle"/>
          </p:nvPr>
        </p:nvSpPr>
        <p:spPr>
          <a:xfrm>
            <a:off x="1222438" y="1857725"/>
            <a:ext cx="2835300" cy="22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■"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7" name="Google Shape;117;p22"/>
          <p:cNvSpPr txBox="1"/>
          <p:nvPr>
            <p:ph idx="3" type="subTitle"/>
          </p:nvPr>
        </p:nvSpPr>
        <p:spPr>
          <a:xfrm>
            <a:off x="5086264" y="1357750"/>
            <a:ext cx="28353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b="1" sz="2000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4" type="subTitle"/>
          </p:nvPr>
        </p:nvSpPr>
        <p:spPr>
          <a:xfrm>
            <a:off x="5086264" y="1857725"/>
            <a:ext cx="2835300" cy="22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■"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idx="1" type="subTitle"/>
          </p:nvPr>
        </p:nvSpPr>
        <p:spPr>
          <a:xfrm>
            <a:off x="724546" y="3807986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2" type="subTitle"/>
          </p:nvPr>
        </p:nvSpPr>
        <p:spPr>
          <a:xfrm>
            <a:off x="3484950" y="3807986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3" type="subTitle"/>
          </p:nvPr>
        </p:nvSpPr>
        <p:spPr>
          <a:xfrm>
            <a:off x="6245348" y="3807986"/>
            <a:ext cx="21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hasCustomPrompt="1" idx="4" type="title"/>
          </p:nvPr>
        </p:nvSpPr>
        <p:spPr>
          <a:xfrm>
            <a:off x="724550" y="2882875"/>
            <a:ext cx="21741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23"/>
          <p:cNvSpPr txBox="1"/>
          <p:nvPr>
            <p:ph hasCustomPrompt="1" idx="5" type="title"/>
          </p:nvPr>
        </p:nvSpPr>
        <p:spPr>
          <a:xfrm>
            <a:off x="3484950" y="2882875"/>
            <a:ext cx="21741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23"/>
          <p:cNvSpPr txBox="1"/>
          <p:nvPr>
            <p:ph hasCustomPrompt="1" idx="6" type="title"/>
          </p:nvPr>
        </p:nvSpPr>
        <p:spPr>
          <a:xfrm>
            <a:off x="6245350" y="2882875"/>
            <a:ext cx="2174100" cy="4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3"/>
          <p:cNvSpPr txBox="1"/>
          <p:nvPr>
            <p:ph idx="7" type="subTitle"/>
          </p:nvPr>
        </p:nvSpPr>
        <p:spPr>
          <a:xfrm>
            <a:off x="599596" y="3450202"/>
            <a:ext cx="24240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8" type="subTitle"/>
          </p:nvPr>
        </p:nvSpPr>
        <p:spPr>
          <a:xfrm>
            <a:off x="3211800" y="3450202"/>
            <a:ext cx="27204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9" type="subTitle"/>
          </p:nvPr>
        </p:nvSpPr>
        <p:spPr>
          <a:xfrm>
            <a:off x="6120398" y="3450202"/>
            <a:ext cx="24240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ctrTitle"/>
          </p:nvPr>
        </p:nvSpPr>
        <p:spPr>
          <a:xfrm>
            <a:off x="1959150" y="682120"/>
            <a:ext cx="5225700" cy="90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72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2462400" y="1547283"/>
            <a:ext cx="4219200" cy="13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3" name="Google Shape;133;p24"/>
          <p:cNvSpPr txBox="1"/>
          <p:nvPr/>
        </p:nvSpPr>
        <p:spPr>
          <a:xfrm>
            <a:off x="2828400" y="3448525"/>
            <a:ext cx="34872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 This presentation template was created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, including icons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infographics &amp; images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accen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5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20000" y="42842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20000" y="1147398"/>
            <a:ext cx="7704000" cy="3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243138" y="1447325"/>
            <a:ext cx="2950800" cy="28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4950063" y="1447325"/>
            <a:ext cx="2950800" cy="28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body"/>
          </p:nvPr>
        </p:nvSpPr>
        <p:spPr>
          <a:xfrm>
            <a:off x="4495400" y="1975806"/>
            <a:ext cx="2867700" cy="16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7"/>
          <p:cNvSpPr txBox="1"/>
          <p:nvPr>
            <p:ph type="title"/>
          </p:nvPr>
        </p:nvSpPr>
        <p:spPr>
          <a:xfrm>
            <a:off x="4316450" y="1471194"/>
            <a:ext cx="3225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1851850" y="1782300"/>
            <a:ext cx="5440200" cy="1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2056950" y="1496263"/>
            <a:ext cx="5030100" cy="12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9"/>
          <p:cNvSpPr txBox="1"/>
          <p:nvPr>
            <p:ph idx="1" type="subTitle"/>
          </p:nvPr>
        </p:nvSpPr>
        <p:spPr>
          <a:xfrm>
            <a:off x="3129600" y="2869725"/>
            <a:ext cx="2884800" cy="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1248450" y="889050"/>
            <a:ext cx="6647100" cy="17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b="1" sz="2800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b="1" sz="2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b="1" sz="2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b="1" sz="2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b="1" sz="2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b="1" sz="2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b="1" sz="2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b="1" sz="2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b="1" sz="2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ontano Sans"/>
              <a:buChar char="●"/>
              <a:defRPr sz="1800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ctrTitle"/>
          </p:nvPr>
        </p:nvSpPr>
        <p:spPr>
          <a:xfrm>
            <a:off x="2058750" y="1774600"/>
            <a:ext cx="5260800" cy="21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Pontano Sans"/>
                <a:ea typeface="Pontano Sans"/>
                <a:cs typeface="Pontano Sans"/>
                <a:sym typeface="Pontano Sans"/>
              </a:rPr>
              <a:t>Supporting Students and Promoting Social Justice with Innovative &amp; Equitable Pedagogy: Purposeful Modifications in an Asynchronous  Course (EDEL 543: Critical Arts Education w/in Urban Communities) </a:t>
            </a:r>
            <a:endParaRPr sz="2500"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4" name="Google Shape;144;p30"/>
          <p:cNvSpPr txBox="1"/>
          <p:nvPr>
            <p:ph idx="1" type="subTitle"/>
          </p:nvPr>
        </p:nvSpPr>
        <p:spPr>
          <a:xfrm>
            <a:off x="3137550" y="3721947"/>
            <a:ext cx="28689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74EA7"/>
                </a:solidFill>
              </a:rPr>
              <a:t>FEID Grant </a:t>
            </a:r>
            <a:endParaRPr sz="1400">
              <a:solidFill>
                <a:srgbClr val="674EA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74EA7"/>
                </a:solidFill>
              </a:rPr>
              <a:t>Rohanna Ylagan-Nicanor</a:t>
            </a:r>
            <a:endParaRPr sz="1400">
              <a:solidFill>
                <a:srgbClr val="674EA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itmoji Image"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29850"/>
            <a:ext cx="2413650" cy="24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1248450" y="307175"/>
            <a:ext cx="664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/>
              <a:t>Based on Fall 2023 Course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1"/>
          <p:cNvSpPr txBox="1"/>
          <p:nvPr>
            <p:ph idx="1" type="subTitle"/>
          </p:nvPr>
        </p:nvSpPr>
        <p:spPr>
          <a:xfrm>
            <a:off x="281346" y="541465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Fall 2023 Data</a:t>
            </a:r>
            <a:endParaRPr/>
          </a:p>
        </p:txBody>
      </p:sp>
      <p:sp>
        <p:nvSpPr>
          <p:cNvPr id="152" name="Google Shape;152;p31"/>
          <p:cNvSpPr txBox="1"/>
          <p:nvPr>
            <p:ph idx="2" type="subTitle"/>
          </p:nvPr>
        </p:nvSpPr>
        <p:spPr>
          <a:xfrm>
            <a:off x="531246" y="1999058"/>
            <a:ext cx="217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opinion questionnaires (SOQs)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observations, grading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mid-semester check-in (Padlet)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success dashboards</a:t>
            </a:r>
            <a:endParaRPr/>
          </a:p>
        </p:txBody>
      </p:sp>
      <p:sp>
        <p:nvSpPr>
          <p:cNvPr id="153" name="Google Shape;153;p31"/>
          <p:cNvSpPr txBox="1"/>
          <p:nvPr>
            <p:ph idx="3" type="subTitle"/>
          </p:nvPr>
        </p:nvSpPr>
        <p:spPr>
          <a:xfrm>
            <a:off x="2843775" y="541465"/>
            <a:ext cx="27204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Identified Needs</a:t>
            </a:r>
            <a:endParaRPr/>
          </a:p>
        </p:txBody>
      </p:sp>
      <p:sp>
        <p:nvSpPr>
          <p:cNvPr id="154" name="Google Shape;154;p31"/>
          <p:cNvSpPr txBox="1"/>
          <p:nvPr>
            <p:ph idx="4" type="subTitle"/>
          </p:nvPr>
        </p:nvSpPr>
        <p:spPr>
          <a:xfrm>
            <a:off x="3116925" y="2692183"/>
            <a:ext cx="217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support </a:t>
            </a:r>
            <a:r>
              <a:rPr lang="en"/>
              <a:t>in opportunities to </a:t>
            </a:r>
            <a:r>
              <a:rPr b="1" lang="en"/>
              <a:t>examine their own privileges and biases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opportunities that involve a </a:t>
            </a:r>
            <a:r>
              <a:rPr b="1" lang="en"/>
              <a:t>range of technologies</a:t>
            </a:r>
            <a:r>
              <a:rPr lang="en"/>
              <a:t> and activities to </a:t>
            </a:r>
            <a:r>
              <a:rPr b="1" lang="en"/>
              <a:t>promote their learning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clarity</a:t>
            </a:r>
            <a:r>
              <a:rPr lang="en"/>
              <a:t> of  assignments, expectations, and </a:t>
            </a:r>
            <a:r>
              <a:rPr b="1" lang="en"/>
              <a:t>information presentation</a:t>
            </a:r>
            <a:endParaRPr b="1"/>
          </a:p>
        </p:txBody>
      </p:sp>
      <p:sp>
        <p:nvSpPr>
          <p:cNvPr id="155" name="Google Shape;155;p31"/>
          <p:cNvSpPr txBox="1"/>
          <p:nvPr>
            <p:ph idx="5" type="subTitle"/>
          </p:nvPr>
        </p:nvSpPr>
        <p:spPr>
          <a:xfrm>
            <a:off x="5973748" y="541465"/>
            <a:ext cx="242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56" name="Google Shape;156;p31"/>
          <p:cNvSpPr txBox="1"/>
          <p:nvPr>
            <p:ph idx="6" type="subTitle"/>
          </p:nvPr>
        </p:nvSpPr>
        <p:spPr>
          <a:xfrm>
            <a:off x="6458750" y="1026300"/>
            <a:ext cx="2424000" cy="411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● to provide clearer, more </a:t>
            </a:r>
            <a:r>
              <a:rPr b="1" lang="en" sz="1400">
                <a:solidFill>
                  <a:srgbClr val="E69138"/>
                </a:solidFill>
              </a:rPr>
              <a:t>engaging</a:t>
            </a:r>
            <a:r>
              <a:rPr lang="en" sz="1400">
                <a:solidFill>
                  <a:srgbClr val="E69138"/>
                </a:solidFill>
              </a:rPr>
              <a:t> </a:t>
            </a:r>
            <a:r>
              <a:rPr lang="en" sz="1400"/>
              <a:t>assignments for students to </a:t>
            </a:r>
            <a:r>
              <a:rPr b="1" lang="en" sz="1400">
                <a:solidFill>
                  <a:srgbClr val="E69138"/>
                </a:solidFill>
              </a:rPr>
              <a:t>reflect on their own privileges and biases </a:t>
            </a:r>
            <a:endParaRPr b="1" sz="14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● to incorporate </a:t>
            </a:r>
            <a:r>
              <a:rPr b="1" lang="en" sz="1400">
                <a:solidFill>
                  <a:srgbClr val="E69138"/>
                </a:solidFill>
              </a:rPr>
              <a:t>high-impact practices</a:t>
            </a:r>
            <a:r>
              <a:rPr b="1" lang="en" sz="1400"/>
              <a:t> </a:t>
            </a:r>
            <a:r>
              <a:rPr lang="en" sz="1400"/>
              <a:t>that involve a range of </a:t>
            </a:r>
            <a:r>
              <a:rPr b="1" lang="en" sz="1400">
                <a:solidFill>
                  <a:srgbClr val="E69138"/>
                </a:solidFill>
              </a:rPr>
              <a:t>technologies</a:t>
            </a:r>
            <a:r>
              <a:rPr b="1" lang="en" sz="1400"/>
              <a:t> </a:t>
            </a:r>
            <a:r>
              <a:rPr lang="en" sz="1400"/>
              <a:t>and activities to promote students’ learning 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● to provide </a:t>
            </a:r>
            <a:r>
              <a:rPr b="1" lang="en" sz="1400">
                <a:solidFill>
                  <a:srgbClr val="E69138"/>
                </a:solidFill>
              </a:rPr>
              <a:t>clearer instructions</a:t>
            </a:r>
            <a:r>
              <a:rPr b="1" lang="en" sz="1400"/>
              <a:t> </a:t>
            </a:r>
            <a:r>
              <a:rPr lang="en" sz="1400"/>
              <a:t>(including examples vs non-examples) using high-impact practices for students to successfully create </a:t>
            </a:r>
            <a:r>
              <a:rPr b="1" lang="en" sz="1400">
                <a:solidFill>
                  <a:srgbClr val="E69138"/>
                </a:solidFill>
              </a:rPr>
              <a:t>culturally and linguistically responsive arts education, including anti-bias curriculum</a:t>
            </a:r>
            <a:r>
              <a:rPr lang="en" sz="1400">
                <a:solidFill>
                  <a:srgbClr val="E69138"/>
                </a:solidFill>
              </a:rPr>
              <a:t> </a:t>
            </a:r>
            <a:endParaRPr sz="14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075" y="27900"/>
            <a:ext cx="5470225" cy="50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 txBox="1"/>
          <p:nvPr/>
        </p:nvSpPr>
        <p:spPr>
          <a:xfrm>
            <a:off x="688125" y="27900"/>
            <a:ext cx="16875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rPr>
              <a:t>Instructional Improvement </a:t>
            </a:r>
            <a:endParaRPr b="1" sz="1800">
              <a:solidFill>
                <a:schemeClr val="accent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anit"/>
              <a:buChar char="+"/>
            </a:pPr>
            <a:r>
              <a:rPr b="1" lang="en" sz="1800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endParaRPr b="1" sz="1800">
              <a:solidFill>
                <a:schemeClr val="accent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rPr>
              <a:t>Methods &amp; Activities</a:t>
            </a:r>
            <a:endParaRPr b="1" sz="1800">
              <a:solidFill>
                <a:schemeClr val="accent5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33"/>
          <p:cNvGraphicFramePr/>
          <p:nvPr/>
        </p:nvGraphicFramePr>
        <p:xfrm>
          <a:off x="26750" y="-2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{95C385C4-3D68-4D02-A806-74D1DB9456E4}</a:tableStyleId>
              </a:tblPr>
              <a:tblGrid>
                <a:gridCol w="2586000"/>
                <a:gridCol w="6504500"/>
              </a:tblGrid>
              <a:tr h="312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IMPACT PRACTICES</a:t>
                      </a:r>
                      <a:endParaRPr b="1" sz="115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METHODS &amp; ACTIVITIES</a:t>
                      </a:r>
                      <a:endParaRPr b="1" sz="115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91375">
                <a:tc>
                  <a:txBody>
                    <a:bodyPr/>
                    <a:lstStyle/>
                    <a:p>
                      <a:pPr indent="0" lvl="0" marL="81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highlight>
                            <a:srgbClr val="FF99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level performance expectations </a:t>
                      </a:r>
                      <a:endParaRPr b="1" sz="1150">
                        <a:highlight>
                          <a:srgbClr val="FF99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 grading rubrics, quizzes, syllabus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project examples &amp; </a:t>
                      </a: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 examples</a:t>
                      </a: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clear explanations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91375">
                <a:tc>
                  <a:txBody>
                    <a:bodyPr/>
                    <a:lstStyle/>
                    <a:p>
                      <a:pPr indent="0" lvl="0" marL="7473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highlight>
                            <a:srgbClr val="FF99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Significant student engagement (by investment of time, effort) </a:t>
                      </a:r>
                      <a:endParaRPr b="1" sz="1150">
                        <a:highlight>
                          <a:srgbClr val="FF99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1625" lvl="0" marL="457200" marR="1899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engagement with content/readings, small group, instructor  (through H5P, Canvas Studio, VTS)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engagement in relevant, updated assignments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70650">
                <a:tc>
                  <a:txBody>
                    <a:bodyPr/>
                    <a:lstStyle/>
                    <a:p>
                      <a:pPr indent="6146" lvl="0" marL="75438" marR="403772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highlight>
                            <a:srgbClr val="FF99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Meaningful, substantive learning interactions with faculty, staff,  students, or external entities</a:t>
                      </a:r>
                      <a:endParaRPr b="1" sz="1150">
                        <a:highlight>
                          <a:srgbClr val="FF99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1625" lvl="0" marL="457200" marR="45303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Canvas learning experiences (H5P videos, quizzes, VTS,  Canvas Studio)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group discussions, reflections, projects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comments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8500">
                <a:tc>
                  <a:txBody>
                    <a:bodyPr/>
                    <a:lstStyle/>
                    <a:p>
                      <a:pPr indent="0" lvl="0" marL="81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highlight>
                            <a:srgbClr val="FF99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Experiences with diversity, complexity, change </a:t>
                      </a:r>
                      <a:endParaRPr b="1" sz="1150">
                        <a:highlight>
                          <a:srgbClr val="FF99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1625" lvl="0" marL="457200" marR="72492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applicable learning experiences with own classroom students  (multicultural, BIPOC, dis/ability)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addressing: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1" marL="914400" marR="70649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○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justice learning outcome of program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1" marL="9144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○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justice advocacy, action 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1" marL="9144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○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 of own students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1" marL="9144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○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examining intersectionality, identity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375">
                <a:tc>
                  <a:txBody>
                    <a:bodyPr/>
                    <a:lstStyle/>
                    <a:p>
                      <a:pPr indent="0" lvl="0" marL="81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highlight>
                            <a:srgbClr val="FF99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Frequent, meaningful feedback </a:t>
                      </a:r>
                      <a:endParaRPr b="1" sz="1150">
                        <a:highlight>
                          <a:srgbClr val="FF99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weekly feedback within Canvas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timely constructive feedback for each assignment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650">
                <a:tc>
                  <a:txBody>
                    <a:bodyPr/>
                    <a:lstStyle/>
                    <a:p>
                      <a:pPr indent="0" lvl="0" marL="81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highlight>
                            <a:srgbClr val="FF99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Reflective, integrated learning </a:t>
                      </a:r>
                      <a:endParaRPr b="1" sz="1150">
                        <a:highlight>
                          <a:srgbClr val="FF99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elevant applications to own classroom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reflection on own lived experiences 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marR="203252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arts integration to promote social justice, curriculum goals,  tool for inclusion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950">
                <a:tc>
                  <a:txBody>
                    <a:bodyPr/>
                    <a:lstStyle/>
                    <a:p>
                      <a:pPr indent="0" lvl="0" marL="81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highlight>
                            <a:srgbClr val="FF99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Experiential learning </a:t>
                      </a:r>
                      <a:endParaRPr b="1" sz="1150">
                        <a:highlight>
                          <a:srgbClr val="FF99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1625" lvl="0" marL="457200" marR="132703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earning through applying content/theory to practice in own  classrooms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marR="96977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 learning and students’ learning experiences  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1625" lvl="0" marL="457200" marR="96977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Calibri"/>
                        <a:buChar char="●"/>
                      </a:pPr>
                      <a:r>
                        <a:rPr lang="en" sz="11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experiencing VTS in course with fellow classmates before  creation and application for their own students</a:t>
                      </a:r>
                      <a:endParaRPr sz="11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50892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mmm" id="173" name="Google Shape;1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4675" y="4352200"/>
            <a:ext cx="825725" cy="8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nter Watercolor Campaig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2E63"/>
      </a:accent1>
      <a:accent2>
        <a:srgbClr val="52377D"/>
      </a:accent2>
      <a:accent3>
        <a:srgbClr val="312521"/>
      </a:accent3>
      <a:accent4>
        <a:srgbClr val="F9FBE3"/>
      </a:accent4>
      <a:accent5>
        <a:srgbClr val="282E63"/>
      </a:accent5>
      <a:accent6>
        <a:srgbClr val="F9FBE3"/>
      </a:accent6>
      <a:hlink>
        <a:srgbClr val="5237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